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5" r:id="rId3"/>
    <p:sldId id="287" r:id="rId4"/>
    <p:sldId id="286" r:id="rId5"/>
    <p:sldId id="289" r:id="rId6"/>
    <p:sldId id="290" r:id="rId7"/>
    <p:sldId id="288" r:id="rId8"/>
    <p:sldId id="258" r:id="rId9"/>
    <p:sldId id="259" r:id="rId10"/>
    <p:sldId id="260" r:id="rId11"/>
    <p:sldId id="261" r:id="rId12"/>
    <p:sldId id="262" r:id="rId13"/>
    <p:sldId id="263" r:id="rId14"/>
    <p:sldId id="267" r:id="rId15"/>
    <p:sldId id="268" r:id="rId16"/>
    <p:sldId id="271" r:id="rId17"/>
    <p:sldId id="272" r:id="rId18"/>
    <p:sldId id="273" r:id="rId19"/>
    <p:sldId id="274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3" d="100"/>
          <a:sy n="93" d="100"/>
        </p:scale>
        <p:origin x="-20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CD7E-E4A9-4843-9BE4-8750A01744E9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5B7-81B1-8345-BECD-39607052D67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CD7E-E4A9-4843-9BE4-8750A01744E9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5B7-81B1-8345-BECD-39607052D67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CD7E-E4A9-4843-9BE4-8750A01744E9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5B7-81B1-8345-BECD-39607052D67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7CCDCBD-6D93-2D40-BA32-3166EC483135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0A4DE1A-2605-8340-A231-55BD2319F104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CD7E-E4A9-4843-9BE4-8750A01744E9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5B7-81B1-8345-BECD-39607052D67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CD7E-E4A9-4843-9BE4-8750A01744E9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5B7-81B1-8345-BECD-39607052D67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CD7E-E4A9-4843-9BE4-8750A01744E9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5B7-81B1-8345-BECD-39607052D67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CD7E-E4A9-4843-9BE4-8750A01744E9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5B7-81B1-8345-BECD-39607052D67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CD7E-E4A9-4843-9BE4-8750A01744E9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5B7-81B1-8345-BECD-39607052D67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CD7E-E4A9-4843-9BE4-8750A01744E9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5B7-81B1-8345-BECD-39607052D67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CD7E-E4A9-4843-9BE4-8750A01744E9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5B7-81B1-8345-BECD-39607052D67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CD7E-E4A9-4843-9BE4-8750A01744E9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7C5B7-81B1-8345-BECD-39607052D67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CD7E-E4A9-4843-9BE4-8750A01744E9}" type="datetimeFigureOut">
              <a:rPr lang="en-US" smtClean="0"/>
              <a:t>08-12-16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C5B7-81B1-8345-BECD-39607052D673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vro.nl/cultuur/kunst/player/8267838/" TargetMode="External"/><Relationship Id="rId3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wcvtKTIat4k&amp;feature=fvs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ud.digischool.nl/ckv2/burger/burger17de/stillevens.htm" TargetMode="External"/><Relationship Id="rId4" Type="http://schemas.openxmlformats.org/officeDocument/2006/relationships/hyperlink" Target="http://www.dbnl.org/tekst/jong076zinn01_01/jong076zinn01_01.pdf" TargetMode="External"/><Relationship Id="rId5" Type="http://schemas.openxmlformats.org/officeDocument/2006/relationships/hyperlink" Target="http://prezi.com/jo8cbjoniutc/copy-of-symboliek-in-de-17e-eeuwse-schilderkunst/?html5=0" TargetMode="External"/><Relationship Id="rId6" Type="http://schemas.openxmlformats.org/officeDocument/2006/relationships/hyperlink" Target="http://www.vermeerdelft.nl/279.pp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ultuurwijzer.nl/cultuurwijzer.nl/cultuurwijzer.nl/i000240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2305050"/>
          </a:xfrm>
        </p:spPr>
        <p:txBody>
          <a:bodyPr/>
          <a:lstStyle/>
          <a:p>
            <a:r>
              <a:rPr lang="en-US" dirty="0"/>
              <a:t>STILLEVEN EN GENRE SCHILDERKUNST</a:t>
            </a:r>
            <a:endParaRPr lang="en-GB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48880"/>
            <a:ext cx="6400800" cy="864096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ESTHETICA</a:t>
            </a:r>
          </a:p>
          <a:p>
            <a:r>
              <a:rPr lang="en-US" dirty="0" smtClean="0"/>
              <a:t>BETEKENIS </a:t>
            </a:r>
            <a:r>
              <a:rPr lang="en-US" dirty="0"/>
              <a:t>EN </a:t>
            </a:r>
            <a:r>
              <a:rPr lang="en-US" dirty="0" smtClean="0"/>
              <a:t>SYMBOLIEK</a:t>
            </a:r>
          </a:p>
          <a:p>
            <a:r>
              <a:rPr lang="en-US" dirty="0" smtClean="0"/>
              <a:t>OPDRACHTGEVERS</a:t>
            </a:r>
          </a:p>
          <a:p>
            <a:endParaRPr lang="en-GB" dirty="0"/>
          </a:p>
        </p:txBody>
      </p:sp>
      <p:pic>
        <p:nvPicPr>
          <p:cNvPr id="2053" name="Picture 5" descr="Rembrandt. Self-Portrait with Wide-Open Eyes."/>
          <p:cNvPicPr>
            <a:picLocks noChangeAspect="1" noChangeArrowheads="1"/>
          </p:cNvPicPr>
          <p:nvPr/>
        </p:nvPicPr>
        <p:blipFill>
          <a:blip r:embed="rId2"/>
          <a:srcRect t="11971" b="47882"/>
          <a:stretch>
            <a:fillRect/>
          </a:stretch>
        </p:blipFill>
        <p:spPr bwMode="auto">
          <a:xfrm>
            <a:off x="-252413" y="3716338"/>
            <a:ext cx="9432926" cy="427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Vanitas</a:t>
            </a:r>
            <a:r>
              <a:rPr lang="en-US" sz="2000" dirty="0"/>
              <a:t>: </a:t>
            </a:r>
            <a:r>
              <a:rPr lang="en-US" sz="2000" dirty="0" err="1"/>
              <a:t>ijdelheid</a:t>
            </a:r>
            <a:r>
              <a:rPr lang="en-US" sz="2000" dirty="0"/>
              <a:t> der </a:t>
            </a:r>
            <a:r>
              <a:rPr lang="en-US" sz="2000" dirty="0" err="1"/>
              <a:t>ijdelheden:alles</a:t>
            </a:r>
            <a:r>
              <a:rPr lang="en-US" sz="2000" dirty="0"/>
              <a:t> is </a:t>
            </a:r>
            <a:r>
              <a:rPr lang="en-US" sz="2000" dirty="0" err="1" smtClean="0"/>
              <a:t>ijdelheid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Iconografie</a:t>
            </a:r>
            <a:r>
              <a:rPr lang="en-US" sz="2000" dirty="0" smtClean="0"/>
              <a:t>: </a:t>
            </a:r>
            <a:r>
              <a:rPr lang="en-US" sz="2000" dirty="0" err="1"/>
              <a:t>d</a:t>
            </a:r>
            <a:r>
              <a:rPr lang="en-US" sz="2000" dirty="0" err="1" smtClean="0"/>
              <a:t>iepzinnigheden</a:t>
            </a:r>
            <a:r>
              <a:rPr lang="en-US" sz="2000" dirty="0" smtClean="0"/>
              <a:t> ( </a:t>
            </a:r>
            <a:r>
              <a:rPr lang="en-US" sz="2000" dirty="0" err="1" smtClean="0"/>
              <a:t>moraliteit</a:t>
            </a:r>
            <a:r>
              <a:rPr lang="en-US" sz="2000" dirty="0" smtClean="0"/>
              <a:t> / </a:t>
            </a:r>
            <a:r>
              <a:rPr lang="en-US" sz="2000" dirty="0" err="1" smtClean="0"/>
              <a:t>zedenles</a:t>
            </a:r>
            <a:r>
              <a:rPr lang="en-US" sz="2000" dirty="0" smtClean="0"/>
              <a:t> ) </a:t>
            </a:r>
            <a:r>
              <a:rPr lang="en-US" sz="2000" dirty="0" err="1" smtClean="0"/>
              <a:t>wordt</a:t>
            </a:r>
            <a:r>
              <a:rPr lang="en-US" sz="2000" dirty="0" smtClean="0"/>
              <a:t> </a:t>
            </a:r>
            <a:r>
              <a:rPr lang="en-US" sz="2000" dirty="0" err="1" smtClean="0"/>
              <a:t>verbonden</a:t>
            </a:r>
            <a:r>
              <a:rPr lang="en-US" sz="2000" dirty="0" smtClean="0"/>
              <a:t> met </a:t>
            </a:r>
            <a:r>
              <a:rPr lang="en-US" sz="2000" dirty="0" err="1" smtClean="0"/>
              <a:t>alledaagse</a:t>
            </a:r>
            <a:r>
              <a:rPr lang="en-US" sz="2000" dirty="0" smtClean="0"/>
              <a:t> </a:t>
            </a:r>
            <a:r>
              <a:rPr lang="en-US" sz="2000" dirty="0" err="1" smtClean="0"/>
              <a:t>gebeurtenissen</a:t>
            </a:r>
            <a:r>
              <a:rPr lang="en-US" sz="2000" dirty="0" smtClean="0"/>
              <a:t>. </a:t>
            </a:r>
            <a:endParaRPr lang="en-GB" sz="2000" dirty="0"/>
          </a:p>
        </p:txBody>
      </p:sp>
      <p:pic>
        <p:nvPicPr>
          <p:cNvPr id="4100" name="Picture 4" descr="David Bailly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916113"/>
            <a:ext cx="4495800" cy="3267075"/>
          </a:xfrm>
          <a:noFill/>
          <a:ln/>
        </p:spPr>
      </p:pic>
      <p:sp>
        <p:nvSpPr>
          <p:cNvPr id="4101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600"/>
              <a:t>Schedel</a:t>
            </a:r>
          </a:p>
          <a:p>
            <a:r>
              <a:rPr lang="en-US" sz="1600"/>
              <a:t>Gedoofde kaars</a:t>
            </a:r>
          </a:p>
          <a:p>
            <a:r>
              <a:rPr lang="en-US" sz="1600"/>
              <a:t>Zandloper</a:t>
            </a:r>
          </a:p>
          <a:p>
            <a:r>
              <a:rPr lang="en-US" sz="1600"/>
              <a:t>Boeken: symbool voor geleerdhied en schrijverschap/ verwijzing naar 7 vrije kunsten: vooral: geschiedenis, filosofie, retorica en grammatica</a:t>
            </a:r>
          </a:p>
          <a:p>
            <a:r>
              <a:rPr lang="en-US" sz="1600"/>
              <a:t>Reukbol: zintuigen</a:t>
            </a:r>
          </a:p>
          <a:p>
            <a:r>
              <a:rPr lang="en-US" sz="1600"/>
              <a:t>Zeepbellen: de mens is maar een luchtbel</a:t>
            </a:r>
          </a:p>
          <a:p>
            <a:r>
              <a:rPr lang="en-US" sz="1600"/>
              <a:t>Uurwerk</a:t>
            </a:r>
          </a:p>
          <a:p>
            <a:r>
              <a:rPr lang="en-US" sz="1600"/>
              <a:t>Rijkdommen: munten, zilveren zoutvat, parels:  symbol voor de nietigheid van genoegens van het leven</a:t>
            </a:r>
          </a:p>
          <a:p>
            <a:r>
              <a:rPr lang="en-US" sz="1600"/>
              <a:t>Zelfportret op jonge en oude leeftijd</a:t>
            </a:r>
            <a:endParaRPr lang="en-GB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Zelfportret</a:t>
            </a:r>
            <a:endParaRPr lang="en-GB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Zelfportret als schilder:</a:t>
            </a:r>
          </a:p>
          <a:p>
            <a:pPr>
              <a:lnSpc>
                <a:spcPct val="90000"/>
              </a:lnSpc>
            </a:pPr>
            <a:r>
              <a:rPr lang="en-US" sz="2400"/>
              <a:t>Schilderstok</a:t>
            </a:r>
          </a:p>
          <a:p>
            <a:pPr>
              <a:lnSpc>
                <a:spcPct val="90000"/>
              </a:lnSpc>
            </a:pPr>
            <a:r>
              <a:rPr lang="en-US" sz="2400"/>
              <a:t>Palet</a:t>
            </a:r>
          </a:p>
          <a:p>
            <a:pPr>
              <a:lnSpc>
                <a:spcPct val="90000"/>
              </a:lnSpc>
            </a:pPr>
            <a:r>
              <a:rPr lang="en-US" sz="2400"/>
              <a:t>Zelfportretje in de hand</a:t>
            </a:r>
          </a:p>
          <a:p>
            <a:pPr>
              <a:lnSpc>
                <a:spcPct val="90000"/>
              </a:lnSpc>
            </a:pPr>
            <a:r>
              <a:rPr lang="en-US" sz="2400"/>
              <a:t>Studerende, indringende blik</a:t>
            </a:r>
          </a:p>
          <a:p>
            <a:pPr>
              <a:lnSpc>
                <a:spcPct val="90000"/>
              </a:lnSpc>
            </a:pPr>
            <a:r>
              <a:rPr lang="en-US" sz="2400"/>
              <a:t>Kopie van de luitspeler van Frans Hals</a:t>
            </a:r>
          </a:p>
          <a:p>
            <a:pPr>
              <a:lnSpc>
                <a:spcPct val="90000"/>
              </a:lnSpc>
            </a:pPr>
            <a:r>
              <a:rPr lang="en-US" sz="2400"/>
              <a:t>Schets van de man met de baard: naar Jan Lievens</a:t>
            </a:r>
          </a:p>
        </p:txBody>
      </p:sp>
      <p:pic>
        <p:nvPicPr>
          <p:cNvPr id="6151" name="Picture 7" descr="David Baill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r="37796"/>
          <a:stretch>
            <a:fillRect/>
          </a:stretch>
        </p:blipFill>
        <p:spPr>
          <a:xfrm>
            <a:off x="346075" y="1412875"/>
            <a:ext cx="4065588" cy="4752975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Schilderkunst is de belangrijkste kunstuiting: verwijzingen naar de andere kunsten</a:t>
            </a:r>
            <a:endParaRPr lang="en-GB" sz="280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err="1"/>
              <a:t>Beeldhouwkunst</a:t>
            </a:r>
            <a:r>
              <a:rPr lang="en-US" sz="2400" dirty="0"/>
              <a:t>: </a:t>
            </a:r>
            <a:r>
              <a:rPr lang="en-US" sz="2400" dirty="0" err="1"/>
              <a:t>beeldje</a:t>
            </a:r>
            <a:r>
              <a:rPr lang="en-US" sz="2400" dirty="0"/>
              <a:t> van Lucas </a:t>
            </a:r>
            <a:r>
              <a:rPr lang="en-US" sz="2400" dirty="0" err="1" smtClean="0"/>
              <a:t>Fayd’herbe</a:t>
            </a:r>
            <a:r>
              <a:rPr lang="en-US" sz="2400" dirty="0" smtClean="0"/>
              <a:t> </a:t>
            </a:r>
            <a:r>
              <a:rPr lang="en-US" sz="2400" dirty="0" err="1"/>
              <a:t>beeldje</a:t>
            </a:r>
            <a:r>
              <a:rPr lang="en-US" sz="2400" dirty="0"/>
              <a:t> van de </a:t>
            </a:r>
            <a:r>
              <a:rPr lang="en-US" sz="2400" dirty="0" err="1"/>
              <a:t>heilige</a:t>
            </a:r>
            <a:r>
              <a:rPr lang="en-US" sz="2400" dirty="0"/>
              <a:t> </a:t>
            </a:r>
            <a:r>
              <a:rPr lang="en-US" sz="2400" dirty="0" err="1"/>
              <a:t>Sebastiaan</a:t>
            </a:r>
            <a:endParaRPr lang="en-US" sz="2400" dirty="0"/>
          </a:p>
          <a:p>
            <a:r>
              <a:rPr lang="en-US" sz="2400" dirty="0" err="1"/>
              <a:t>Toegepaste</a:t>
            </a:r>
            <a:r>
              <a:rPr lang="en-US" sz="2400" dirty="0"/>
              <a:t> </a:t>
            </a:r>
            <a:r>
              <a:rPr lang="en-US" sz="2400" dirty="0" err="1"/>
              <a:t>kunst</a:t>
            </a:r>
            <a:r>
              <a:rPr lang="en-US" sz="2400" dirty="0"/>
              <a:t>: </a:t>
            </a:r>
            <a:r>
              <a:rPr lang="en-US" sz="2400" dirty="0" err="1"/>
              <a:t>zoutvat</a:t>
            </a:r>
            <a:endParaRPr lang="en-US" sz="2400" dirty="0"/>
          </a:p>
          <a:p>
            <a:r>
              <a:rPr lang="en-US" sz="2400" dirty="0" err="1"/>
              <a:t>Tekenkunst</a:t>
            </a:r>
            <a:r>
              <a:rPr lang="en-US" sz="2400" dirty="0"/>
              <a:t>: </a:t>
            </a:r>
            <a:r>
              <a:rPr lang="en-US" sz="2400" dirty="0" err="1"/>
              <a:t>schets</a:t>
            </a:r>
            <a:endParaRPr lang="en-US" sz="2400" dirty="0"/>
          </a:p>
          <a:p>
            <a:r>
              <a:rPr lang="en-US" sz="2400" dirty="0" err="1"/>
              <a:t>Muziek</a:t>
            </a:r>
            <a:r>
              <a:rPr lang="en-US" sz="2400" dirty="0"/>
              <a:t>: </a:t>
            </a:r>
            <a:r>
              <a:rPr lang="en-US" sz="2400" dirty="0" err="1"/>
              <a:t>houten</a:t>
            </a:r>
            <a:r>
              <a:rPr lang="en-US" sz="2400" dirty="0"/>
              <a:t> </a:t>
            </a:r>
            <a:r>
              <a:rPr lang="en-US" sz="2400" dirty="0" err="1"/>
              <a:t>fluit</a:t>
            </a:r>
            <a:endParaRPr lang="en-US" sz="2400" dirty="0"/>
          </a:p>
          <a:p>
            <a:r>
              <a:rPr lang="en-US" sz="2400" dirty="0" err="1"/>
              <a:t>Schilderkunst</a:t>
            </a:r>
            <a:r>
              <a:rPr lang="en-US" sz="2400" dirty="0"/>
              <a:t>; </a:t>
            </a:r>
            <a:r>
              <a:rPr lang="en-US" sz="2400" dirty="0" err="1"/>
              <a:t>stofuitdrukking</a:t>
            </a:r>
            <a:r>
              <a:rPr lang="en-US" sz="2400" dirty="0"/>
              <a:t>, </a:t>
            </a:r>
            <a:r>
              <a:rPr lang="en-US" sz="2400" dirty="0" err="1"/>
              <a:t>reflectie</a:t>
            </a:r>
            <a:r>
              <a:rPr lang="en-US" sz="2400" dirty="0"/>
              <a:t>, </a:t>
            </a:r>
            <a:r>
              <a:rPr lang="en-US" sz="2400" dirty="0" err="1"/>
              <a:t>compositie</a:t>
            </a:r>
            <a:endParaRPr lang="en-US" sz="2400" dirty="0"/>
          </a:p>
        </p:txBody>
      </p:sp>
      <p:pic>
        <p:nvPicPr>
          <p:cNvPr id="8199" name="Picture 7" descr="David Baill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1496"/>
          <a:stretch>
            <a:fillRect/>
          </a:stretch>
        </p:blipFill>
        <p:spPr>
          <a:xfrm>
            <a:off x="223838" y="1557338"/>
            <a:ext cx="4205287" cy="4462462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HULDE AAN DE SCHILDERKUNST: MENGEN VAN ZELFPORTRET EN STILLEVEN.</a:t>
            </a:r>
            <a:endParaRPr lang="en-GB" sz="320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Door schilderkunst kun je de tijd overwinnen: “de kunst is lang, het leven is kort “</a:t>
            </a:r>
            <a:endParaRPr lang="en-GB" sz="2400"/>
          </a:p>
          <a:p>
            <a:pPr>
              <a:lnSpc>
                <a:spcPct val="90000"/>
              </a:lnSpc>
            </a:pPr>
            <a:r>
              <a:rPr lang="en-US" sz="2400"/>
              <a:t>Papier met Vanitas-tekst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	( Vanitas vanitum ) als onderdeel van het stilleven</a:t>
            </a:r>
          </a:p>
          <a:p>
            <a:pPr>
              <a:lnSpc>
                <a:spcPct val="90000"/>
              </a:lnSpc>
            </a:pPr>
            <a:r>
              <a:rPr lang="en-US" sz="2400"/>
              <a:t>Dubbele betekenis: laat zien wat de kunstenaar kan: verwijzing naar het heden en verleden</a:t>
            </a:r>
            <a:endParaRPr lang="en-GB" sz="2400"/>
          </a:p>
        </p:txBody>
      </p:sp>
      <p:pic>
        <p:nvPicPr>
          <p:cNvPr id="10249" name="Picture 9" descr="David Bail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62993" t="52011"/>
          <a:stretch>
            <a:fillRect/>
          </a:stretch>
        </p:blipFill>
        <p:spPr>
          <a:xfrm>
            <a:off x="4787900" y="2133600"/>
            <a:ext cx="4105275" cy="3868738"/>
          </a:xfrm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SCHILDERKUNST EN STILLEVEN</a:t>
            </a:r>
            <a:br>
              <a:rPr lang="en-US" sz="4000"/>
            </a:br>
            <a:r>
              <a:rPr lang="en-US" sz="4000"/>
              <a:t>Ferdinand Bol en Willem Heda</a:t>
            </a:r>
            <a:endParaRPr lang="en-GB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21" name="Picture 5" descr="Ferdinand Bol. Dead Gam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3505200" cy="42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gob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460851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60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GENRE SCHILDERKUNST: VAN DER AST: SCHELPENVERZAMELING</a:t>
            </a:r>
            <a:endParaRPr lang="en-GB" sz="24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7" name="Picture 5" descr="stilleve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341438"/>
            <a:ext cx="651351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Portret:</a:t>
            </a:r>
            <a:r>
              <a:rPr lang="nl-NL" sz="1000" dirty="0" smtClean="0"/>
              <a:t/>
            </a:r>
            <a:br>
              <a:rPr lang="nl-NL" sz="1000" dirty="0" smtClean="0"/>
            </a:br>
            <a:endParaRPr lang="nl-NL" dirty="0"/>
          </a:p>
        </p:txBody>
      </p:sp>
      <p:pic>
        <p:nvPicPr>
          <p:cNvPr id="4" name="Tijdelijke aanduiding voor inhoud 3" descr="0000009170_670_vermeer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60" r="-57260"/>
          <a:stretch>
            <a:fillRect/>
          </a:stretch>
        </p:blipFill>
        <p:spPr>
          <a:xfrm>
            <a:off x="-468313" y="404813"/>
            <a:ext cx="3887788" cy="2138362"/>
          </a:xfrm>
        </p:spPr>
      </p:pic>
      <p:pic>
        <p:nvPicPr>
          <p:cNvPr id="18435" name="Afbeelding 4" descr="1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16338"/>
            <a:ext cx="24479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Afbeelding 5" descr="franshal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5545138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Afbeelding 6" descr="pgb4 1635 Familieportre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913"/>
            <a:ext cx="2743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88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Landschap</a:t>
            </a:r>
            <a:endParaRPr lang="nl-NL" dirty="0"/>
          </a:p>
        </p:txBody>
      </p:sp>
      <p:pic>
        <p:nvPicPr>
          <p:cNvPr id="4" name="Tijdelijke aanduiding voor inhoud 3" descr="ruisdael_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71" r="-29271"/>
          <a:stretch>
            <a:fillRect/>
          </a:stretch>
        </p:blipFill>
        <p:spPr>
          <a:xfrm>
            <a:off x="-1331913" y="1484313"/>
            <a:ext cx="8229601" cy="4525962"/>
          </a:xfrm>
        </p:spPr>
      </p:pic>
      <p:sp>
        <p:nvSpPr>
          <p:cNvPr id="19459" name="Tekstvak 4"/>
          <p:cNvSpPr txBox="1">
            <a:spLocks noChangeArrowheads="1"/>
          </p:cNvSpPr>
          <p:nvPr/>
        </p:nvSpPr>
        <p:spPr bwMode="auto">
          <a:xfrm>
            <a:off x="5580063" y="1700213"/>
            <a:ext cx="32400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/>
              <a:t>Symboliek in het landschap</a:t>
            </a:r>
          </a:p>
          <a:p>
            <a:pPr eaLnBrk="1" hangingPunct="1"/>
            <a:endParaRPr lang="nl-NL" sz="1800"/>
          </a:p>
          <a:p>
            <a:pPr eaLnBrk="1" hangingPunct="1"/>
            <a:r>
              <a:rPr lang="nl-NL" sz="1800"/>
              <a:t>Een reiziger: orienteert zich op zijn levenswandel/ </a:t>
            </a:r>
          </a:p>
          <a:p>
            <a:pPr eaLnBrk="1" hangingPunct="1"/>
            <a:r>
              <a:rPr lang="nl-NL" sz="1800"/>
              <a:t>levensreis/ levenspelgrimage</a:t>
            </a:r>
          </a:p>
          <a:p>
            <a:pPr eaLnBrk="1" hangingPunct="1"/>
            <a:r>
              <a:rPr lang="nl-NL" sz="1800"/>
              <a:t>Verwijzigingen naar de vergankelijkeheid van het leven</a:t>
            </a:r>
          </a:p>
          <a:p>
            <a:pPr eaLnBrk="1" hangingPunct="1"/>
            <a:r>
              <a:rPr lang="nl-NL" sz="1800"/>
              <a:t>De mens is klein t.o.v. de natuur en wordt aan de gevaren daarvan bloot gesteld</a:t>
            </a:r>
          </a:p>
          <a:p>
            <a:pPr eaLnBrk="1" hangingPunct="1"/>
            <a:r>
              <a:rPr lang="nl-NL" sz="1800"/>
              <a:t>Landschappen lijken natuurgetrouw, maar delen daarvan zijn verzonnen.</a:t>
            </a:r>
          </a:p>
        </p:txBody>
      </p:sp>
    </p:spTree>
    <p:extLst>
      <p:ext uri="{BB962C8B-B14F-4D97-AF65-F5344CB8AC3E}">
        <p14:creationId xmlns:p14="http://schemas.microsoft.com/office/powerpoint/2010/main" val="104427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2800" dirty="0" smtClean="0"/>
              <a:t>Stadsgezicht</a:t>
            </a:r>
            <a:endParaRPr lang="nl-NL" sz="2800" dirty="0"/>
          </a:p>
        </p:txBody>
      </p:sp>
      <p:pic>
        <p:nvPicPr>
          <p:cNvPr id="4" name="Tijdelijke aanduiding voor inhoud 3" descr="250px-Vermeer-view-of-delf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05" r="-26005"/>
          <a:stretch>
            <a:fillRect/>
          </a:stretch>
        </p:blipFill>
        <p:spPr>
          <a:xfrm>
            <a:off x="-541338" y="333375"/>
            <a:ext cx="4695826" cy="2581275"/>
          </a:xfrm>
        </p:spPr>
      </p:pic>
      <p:pic>
        <p:nvPicPr>
          <p:cNvPr id="20483" name="Afbeelding 4" descr="Jan_van_der_Heyden_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4813"/>
            <a:ext cx="3240088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fbeelding 5" descr="Winterlandsch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13100"/>
            <a:ext cx="56896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96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l-NL" sz="2400" dirty="0" smtClean="0"/>
              <a:t>Historiestuk: </a:t>
            </a:r>
            <a:r>
              <a:rPr lang="nl-NL" sz="2400" dirty="0" err="1" smtClean="0"/>
              <a:t>Velasquez</a:t>
            </a:r>
            <a:r>
              <a:rPr lang="nl-NL" sz="2400" dirty="0" smtClean="0"/>
              <a:t>(Spaanse schilder ): de overgave van Breda ( aan de Spanjaarden )</a:t>
            </a:r>
            <a:endParaRPr lang="nl-NL" sz="2400" dirty="0"/>
          </a:p>
        </p:txBody>
      </p:sp>
      <p:pic>
        <p:nvPicPr>
          <p:cNvPr id="4" name="Tijdelijke aanduiding voor inhoud 3" descr="400px-De_overgave_van_breda_Velazque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87" r="-25687"/>
          <a:stretch>
            <a:fillRect/>
          </a:stretch>
        </p:blipFill>
        <p:spPr>
          <a:xfrm>
            <a:off x="-1116013" y="1484313"/>
            <a:ext cx="8229601" cy="4525962"/>
          </a:xfrm>
        </p:spPr>
      </p:pic>
      <p:sp>
        <p:nvSpPr>
          <p:cNvPr id="21507" name="Tekstvak 4"/>
          <p:cNvSpPr txBox="1">
            <a:spLocks noChangeArrowheads="1"/>
          </p:cNvSpPr>
          <p:nvPr/>
        </p:nvSpPr>
        <p:spPr bwMode="auto">
          <a:xfrm>
            <a:off x="6084888" y="2133600"/>
            <a:ext cx="305911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800"/>
              <a:t>Justinus van Nassau geeft de sleutel van de stad aan Spinola</a:t>
            </a:r>
          </a:p>
          <a:p>
            <a:pPr eaLnBrk="1" hangingPunct="1"/>
            <a:endParaRPr lang="nl-NL" sz="1800"/>
          </a:p>
          <a:p>
            <a:pPr eaLnBrk="1" hangingPunct="1"/>
            <a:r>
              <a:rPr lang="nl-NL" sz="1800"/>
              <a:t>Links: nederlandse troepen in de minderheid, minder goed georganiseerd</a:t>
            </a:r>
          </a:p>
          <a:p>
            <a:pPr eaLnBrk="1" hangingPunct="1"/>
            <a:r>
              <a:rPr lang="nl-NL" sz="1800"/>
              <a:t> te zien aan de rommelige opstelling van de lansen.</a:t>
            </a:r>
          </a:p>
          <a:p>
            <a:pPr eaLnBrk="1" hangingPunct="1"/>
            <a:endParaRPr lang="nl-NL" sz="1800"/>
          </a:p>
          <a:p>
            <a:pPr eaLnBrk="1" hangingPunct="1"/>
            <a:r>
              <a:rPr lang="nl-NL" sz="1800"/>
              <a:t>De hellebaarden van de Spanjaarden staan in het gelid. Spanjaarden sralen uit dat ze zelfverzekerd zijn.</a:t>
            </a:r>
          </a:p>
        </p:txBody>
      </p:sp>
    </p:spTree>
    <p:extLst>
      <p:ext uri="{BB962C8B-B14F-4D97-AF65-F5344CB8AC3E}">
        <p14:creationId xmlns:p14="http://schemas.microsoft.com/office/powerpoint/2010/main" val="294073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nl-NL" dirty="0" smtClean="0"/>
              <a:t>Gouden eeuw: welvaart en bloei in kunst en wetenschap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000" dirty="0" smtClean="0"/>
              <a:t>Amsterdam is centrum van de wereldhandel </a:t>
            </a:r>
          </a:p>
          <a:p>
            <a:pPr>
              <a:defRPr/>
            </a:pPr>
            <a:r>
              <a:rPr lang="nl-NL" sz="2000" dirty="0" smtClean="0"/>
              <a:t>Nederland heeft handelsgeest en ondernemingsdrang</a:t>
            </a:r>
          </a:p>
          <a:p>
            <a:pPr>
              <a:defRPr/>
            </a:pPr>
            <a:r>
              <a:rPr lang="nl-NL" sz="2000" dirty="0" smtClean="0"/>
              <a:t>De Schelde bij Antwerpen is afgesloten</a:t>
            </a:r>
          </a:p>
          <a:p>
            <a:pPr>
              <a:defRPr/>
            </a:pPr>
            <a:r>
              <a:rPr lang="nl-NL" sz="2000" dirty="0" smtClean="0"/>
              <a:t>Tolerantie in de stad Amsterdam t.a.v. </a:t>
            </a:r>
            <a:r>
              <a:rPr lang="nl-NL" sz="2000" dirty="0"/>
              <a:t>v</a:t>
            </a:r>
            <a:r>
              <a:rPr lang="nl-NL" sz="2000" dirty="0" smtClean="0"/>
              <a:t>erschillende godsdiensten</a:t>
            </a:r>
          </a:p>
          <a:p>
            <a:pPr>
              <a:defRPr/>
            </a:pPr>
            <a:r>
              <a:rPr lang="nl-NL" sz="2000" dirty="0" smtClean="0"/>
              <a:t>Nederland wordt geregeerd door de gewesten en de steden: democratisch bestuur.</a:t>
            </a:r>
          </a:p>
          <a:p>
            <a:pPr>
              <a:defRPr/>
            </a:pPr>
            <a:r>
              <a:rPr lang="nl-NL" sz="2000" dirty="0" smtClean="0"/>
              <a:t>Rijke burgers hebben invloed op het openbaar bestuur.</a:t>
            </a:r>
          </a:p>
          <a:p>
            <a:pPr>
              <a:defRPr/>
            </a:pPr>
            <a:r>
              <a:rPr lang="nl-NL" sz="2000" dirty="0" smtClean="0"/>
              <a:t>Speculeren met geld: investeren in tulpenbollen, luxe kleding, sieraden en kunst aan de wand</a:t>
            </a:r>
          </a:p>
          <a:p>
            <a:pPr>
              <a:defRPr/>
            </a:pPr>
            <a:endParaRPr lang="nl-NL" sz="2000" dirty="0"/>
          </a:p>
          <a:p>
            <a:pPr>
              <a:defRPr/>
            </a:pPr>
            <a:r>
              <a:rPr lang="nl-NL" sz="2000" dirty="0" smtClean="0"/>
              <a:t>Na </a:t>
            </a:r>
            <a:r>
              <a:rPr lang="nl-NL" sz="2000" dirty="0"/>
              <a:t>de beeldenstorm is </a:t>
            </a:r>
            <a:r>
              <a:rPr lang="nl-NL" sz="2000" dirty="0" smtClean="0"/>
              <a:t>de </a:t>
            </a:r>
            <a:r>
              <a:rPr lang="nl-NL" sz="2000" dirty="0"/>
              <a:t>kerk geen opdrachtgever meer</a:t>
            </a:r>
            <a:r>
              <a:rPr lang="nl-NL" sz="2000" dirty="0" smtClean="0"/>
              <a:t>.</a:t>
            </a:r>
          </a:p>
          <a:p>
            <a:pPr>
              <a:defRPr/>
            </a:pPr>
            <a:r>
              <a:rPr lang="nl-NL" sz="2000" b="1" dirty="0" smtClean="0"/>
              <a:t>Burgerij is de belangrijkste opdrachtgever in de kunst.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682880" y="9944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570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Genre- </a:t>
            </a:r>
            <a:r>
              <a:rPr lang="en-US" sz="2800" dirty="0" err="1" smtClean="0"/>
              <a:t>schilderkunst</a:t>
            </a:r>
            <a:r>
              <a:rPr lang="en-US" sz="2800" dirty="0" smtClean="0"/>
              <a:t>: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800" dirty="0"/>
              <a:t>Jan </a:t>
            </a:r>
            <a:r>
              <a:rPr lang="en-US" sz="2800" dirty="0" smtClean="0"/>
              <a:t>Steen: </a:t>
            </a:r>
            <a:r>
              <a:rPr lang="en-US" sz="2800" dirty="0" err="1" smtClean="0"/>
              <a:t>soo</a:t>
            </a:r>
            <a:r>
              <a:rPr lang="en-US" sz="2800" dirty="0" smtClean="0"/>
              <a:t> </a:t>
            </a:r>
            <a:r>
              <a:rPr lang="en-US" sz="2800" dirty="0" err="1" smtClean="0"/>
              <a:t>voer</a:t>
            </a:r>
            <a:r>
              <a:rPr lang="en-US" sz="2800" dirty="0" smtClean="0"/>
              <a:t> </a:t>
            </a:r>
            <a:r>
              <a:rPr lang="en-US" sz="2800" dirty="0" err="1" smtClean="0"/>
              <a:t>gesongen</a:t>
            </a:r>
            <a:r>
              <a:rPr lang="en-US" sz="2800" dirty="0" smtClean="0"/>
              <a:t>, </a:t>
            </a:r>
            <a:r>
              <a:rPr lang="en-US" sz="2800" dirty="0" err="1" smtClean="0"/>
              <a:t>soo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gepepen</a:t>
            </a:r>
            <a:endParaRPr lang="en-GB" sz="28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endParaRPr lang="nl-NL" dirty="0"/>
          </a:p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endParaRPr lang="nl-NL" dirty="0"/>
          </a:p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endParaRPr lang="nl-NL" dirty="0"/>
          </a:p>
          <a:p>
            <a:pPr eaLnBrk="1" hangingPunct="1">
              <a:defRPr/>
            </a:pPr>
            <a:endParaRPr lang="nl-NL" dirty="0" smtClean="0"/>
          </a:p>
          <a:p>
            <a:pPr eaLnBrk="1" hangingPunct="1">
              <a:defRPr/>
            </a:pPr>
            <a:endParaRPr lang="nl-NL" dirty="0" smtClean="0"/>
          </a:p>
          <a:p>
            <a:pPr>
              <a:defRPr/>
            </a:pPr>
            <a:r>
              <a:rPr lang="en-US" dirty="0">
                <a:hlinkClick r:id="rId2"/>
              </a:rPr>
              <a:t>http://avro.nl/cultuur/kunst/player/8267838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>
              <a:defRPr/>
            </a:pPr>
            <a:endParaRPr lang="nl-NL" dirty="0" smtClean="0"/>
          </a:p>
        </p:txBody>
      </p:sp>
      <p:pic>
        <p:nvPicPr>
          <p:cNvPr id="28675" name="Picture 7" descr="Steen_Wie_Alten_s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608239" cy="372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328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VOORSTELLING</a:t>
            </a:r>
            <a:endParaRPr lang="en-GB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Drie generaties: grootouders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	Oude man en oude vrouw ( leest papier met tekst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Steen zelf: leert king pijp roken, vrouw links voor: genotzucht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Kinderen: doedelzak spelen ( instrument voor dronkelappen en geilaards ), meisje kijkt schilderij uit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Op tafel tinnen blad met oesters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Grote citroen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Tros druiven</a:t>
            </a:r>
            <a:endParaRPr lang="en-GB" sz="2000" smtClean="0"/>
          </a:p>
        </p:txBody>
      </p:sp>
      <p:pic>
        <p:nvPicPr>
          <p:cNvPr id="14342" name="Picture 6" descr="Steen_Wie_Alten_su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32025"/>
            <a:ext cx="4038600" cy="32623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91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Symboliek</a:t>
            </a:r>
            <a:endParaRPr lang="en-GB" smtClean="0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Thema: leren en opvoeden: ouders moeten goede voorbeeld geven/ commentaar op de natuurlijke aard van de mens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Kraamherenmuts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/>
              <a:t>	( symbool voor afstand nemen van vaderlijke plichten en gezag)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/>
              <a:t>Zuigeling tussen wijnglas en spreuk</a:t>
            </a:r>
            <a:endParaRPr lang="en-GB" sz="2400" smtClean="0"/>
          </a:p>
        </p:txBody>
      </p:sp>
      <p:pic>
        <p:nvPicPr>
          <p:cNvPr id="16391" name="Picture 7" descr="Steen_Wie_Alten_su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8" y="1862138"/>
            <a:ext cx="4495800" cy="3632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86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Symboliek</a:t>
            </a:r>
            <a:endParaRPr lang="en-GB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Vogelkooitje, vogel: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	vogelen: symbolisch voor mannelijk geslacht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Druiven: symbool voor vruchtbaarheid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Citroen: zure liefde en valse vriendschap, matigheid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	( in de juiste verhouding gebruiken 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Oesters: genotzucht en libido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Doedelzak: verwijzing naar sexualiteit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Pijp: erotiek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smtClean="0"/>
              <a:t>Hond: ( huwelijkse trouw) 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000" smtClean="0"/>
          </a:p>
        </p:txBody>
      </p:sp>
      <p:pic>
        <p:nvPicPr>
          <p:cNvPr id="18438" name="Picture 6" descr="Steen_Wie_Alten_su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1700213"/>
            <a:ext cx="4752975" cy="38401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43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Wetenschap en uitvindingen in de Gouden eeuw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l-NL" sz="2000" dirty="0" smtClean="0"/>
          </a:p>
          <a:p>
            <a:r>
              <a:rPr lang="nl-NL" sz="2000" dirty="0" smtClean="0"/>
              <a:t>Courante </a:t>
            </a:r>
            <a:r>
              <a:rPr lang="nl-NL" sz="2000" dirty="0" err="1" smtClean="0"/>
              <a:t>uyt</a:t>
            </a:r>
            <a:r>
              <a:rPr lang="nl-NL" sz="2000" dirty="0" smtClean="0"/>
              <a:t> </a:t>
            </a:r>
            <a:r>
              <a:rPr lang="nl-NL" sz="2000" dirty="0" err="1" smtClean="0"/>
              <a:t>Italien</a:t>
            </a:r>
            <a:r>
              <a:rPr lang="nl-NL" sz="2000" dirty="0" smtClean="0"/>
              <a:t> en </a:t>
            </a:r>
            <a:r>
              <a:rPr lang="nl-NL" sz="2000" dirty="0" err="1" smtClean="0"/>
              <a:t>Duytschlandt</a:t>
            </a:r>
            <a:r>
              <a:rPr lang="nl-NL" sz="2000" dirty="0" smtClean="0"/>
              <a:t>: 1618- 1639: eerste krant in de Nederlanden</a:t>
            </a:r>
          </a:p>
          <a:p>
            <a:r>
              <a:rPr lang="nl-NL" sz="2000" dirty="0" err="1" smtClean="0"/>
              <a:t>Leeghwater</a:t>
            </a:r>
            <a:r>
              <a:rPr lang="nl-NL" sz="2000" dirty="0" smtClean="0"/>
              <a:t>: droogleggen van Hollandse meren: </a:t>
            </a:r>
            <a:r>
              <a:rPr lang="nl-NL" sz="2000" dirty="0" err="1" smtClean="0"/>
              <a:t>Purmer</a:t>
            </a:r>
            <a:r>
              <a:rPr lang="nl-NL" sz="2000" dirty="0" smtClean="0"/>
              <a:t>, </a:t>
            </a:r>
            <a:r>
              <a:rPr lang="nl-NL" sz="2000" dirty="0" err="1" smtClean="0"/>
              <a:t>beemster</a:t>
            </a:r>
            <a:r>
              <a:rPr lang="nl-NL" sz="2000" dirty="0" smtClean="0"/>
              <a:t>, Haarlemmermeer etc.</a:t>
            </a:r>
          </a:p>
          <a:p>
            <a:r>
              <a:rPr lang="nl-NL" sz="2000" dirty="0" smtClean="0"/>
              <a:t>Medische wetenschap: onderzoek met het </a:t>
            </a:r>
            <a:r>
              <a:rPr lang="nl-NL" sz="2000" dirty="0" err="1" smtClean="0"/>
              <a:t>menseljk</a:t>
            </a:r>
            <a:r>
              <a:rPr lang="nl-NL" sz="2000" dirty="0" smtClean="0"/>
              <a:t> lichaam</a:t>
            </a:r>
          </a:p>
          <a:p>
            <a:r>
              <a:rPr lang="nl-NL" sz="2000" dirty="0" smtClean="0"/>
              <a:t>Constantijn Huijgens: bouw van een telescoop</a:t>
            </a:r>
          </a:p>
          <a:p>
            <a:r>
              <a:rPr lang="nl-NL" sz="2000" dirty="0" smtClean="0"/>
              <a:t>Filosofie van René Descartes ( rationalisme )</a:t>
            </a:r>
          </a:p>
          <a:p>
            <a:r>
              <a:rPr lang="nl-NL" sz="2000" dirty="0" smtClean="0"/>
              <a:t>Rariteitenkabinet</a:t>
            </a:r>
          </a:p>
          <a:p>
            <a:r>
              <a:rPr lang="nl-NL" sz="2000" dirty="0" smtClean="0"/>
              <a:t>Botanische tuin ( Enkhuizen )</a:t>
            </a:r>
          </a:p>
          <a:p>
            <a:r>
              <a:rPr lang="nl-NL" sz="2000" dirty="0" smtClean="0"/>
              <a:t>Trekvaart</a:t>
            </a:r>
          </a:p>
          <a:p>
            <a:r>
              <a:rPr lang="nl-NL" sz="2000" dirty="0" smtClean="0"/>
              <a:t>Waterpomp  ter vervanging van de waterput</a:t>
            </a:r>
          </a:p>
          <a:p>
            <a:r>
              <a:rPr lang="nl-NL" sz="2000" dirty="0" smtClean="0"/>
              <a:t>Buitenhuizen ( vecht ) ter vervanging van het kasteel</a:t>
            </a:r>
          </a:p>
          <a:p>
            <a:r>
              <a:rPr lang="nl-NL" sz="2000" dirty="0" smtClean="0"/>
              <a:t>Tabaksteelt vanaf 1610</a:t>
            </a:r>
          </a:p>
          <a:p>
            <a:endParaRPr lang="nl-NL" sz="2000" dirty="0" smtClean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13245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Welke schilderijen zijn in trek 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  <a:defRPr/>
            </a:pPr>
            <a:r>
              <a:rPr lang="nl-NL" dirty="0" smtClean="0"/>
              <a:t>Genres ( pag.88 t/m 91 )</a:t>
            </a:r>
          </a:p>
          <a:p>
            <a:pPr>
              <a:defRPr/>
            </a:pPr>
            <a:r>
              <a:rPr lang="nl-NL" sz="2400" dirty="0" smtClean="0"/>
              <a:t>Portret: familieportret, huwelijksportret, groepsportret ( de schutterij ): </a:t>
            </a:r>
          </a:p>
          <a:p>
            <a:pPr marL="0" indent="0">
              <a:buNone/>
              <a:defRPr/>
            </a:pPr>
            <a:r>
              <a:rPr lang="nl-NL" sz="2400" b="1" dirty="0" smtClean="0"/>
              <a:t>Rembrandt van Rijn: De nachtwacht.</a:t>
            </a:r>
          </a:p>
          <a:p>
            <a:pPr marL="0" indent="0">
              <a:buNone/>
              <a:defRPr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://www.youtube.com/watch?v=wcvtKTIat4k&amp;feature=</a:t>
            </a:r>
            <a:r>
              <a:rPr lang="en-US" sz="2000" dirty="0" smtClean="0">
                <a:hlinkClick r:id="rId2"/>
              </a:rPr>
              <a:t>fvsr</a:t>
            </a:r>
            <a:endParaRPr lang="en-US" sz="2000" dirty="0" smtClean="0"/>
          </a:p>
          <a:p>
            <a:pPr>
              <a:defRPr/>
            </a:pPr>
            <a:endParaRPr lang="nl-NL" sz="2000" dirty="0" smtClean="0"/>
          </a:p>
          <a:p>
            <a:pPr>
              <a:defRPr/>
            </a:pPr>
            <a:r>
              <a:rPr lang="nl-NL" sz="2400" dirty="0" smtClean="0"/>
              <a:t>Landschap</a:t>
            </a:r>
          </a:p>
          <a:p>
            <a:pPr>
              <a:defRPr/>
            </a:pPr>
            <a:r>
              <a:rPr lang="nl-NL" sz="2400" dirty="0" smtClean="0"/>
              <a:t>Stilleven</a:t>
            </a:r>
          </a:p>
          <a:p>
            <a:pPr>
              <a:defRPr/>
            </a:pPr>
            <a:r>
              <a:rPr lang="nl-NL" sz="2400" dirty="0" smtClean="0"/>
              <a:t>Stadsgezicht</a:t>
            </a:r>
          </a:p>
          <a:p>
            <a:pPr>
              <a:defRPr/>
            </a:pPr>
            <a:r>
              <a:rPr lang="nl-NL" sz="2400" dirty="0" smtClean="0"/>
              <a:t>Genre: tafereel uit het dagelijks leven</a:t>
            </a:r>
          </a:p>
          <a:p>
            <a:pPr>
              <a:defRPr/>
            </a:pPr>
            <a:r>
              <a:rPr lang="nl-NL" sz="2400" dirty="0" smtClean="0"/>
              <a:t>Historiestuk: geschiedenis, mythologie of de bijbel ( christelijk thema )</a:t>
            </a:r>
          </a:p>
        </p:txBody>
      </p:sp>
    </p:spTree>
    <p:extLst>
      <p:ext uri="{BB962C8B-B14F-4D97-AF65-F5344CB8AC3E}">
        <p14:creationId xmlns:p14="http://schemas.microsoft.com/office/powerpoint/2010/main" val="212625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3200" dirty="0" smtClean="0"/>
              <a:t>Esthetica: </a:t>
            </a:r>
            <a:br>
              <a:rPr lang="nl-NL" sz="3200" dirty="0" smtClean="0"/>
            </a:br>
            <a:r>
              <a:rPr lang="nl-NL" sz="2000" dirty="0" smtClean="0"/>
              <a:t>Wat vind men mooi in de 17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eeuw ?</a:t>
            </a:r>
            <a:endParaRPr lang="nl-NL" sz="2000" dirty="0"/>
          </a:p>
        </p:txBody>
      </p:sp>
      <p:pic>
        <p:nvPicPr>
          <p:cNvPr id="4" name="Picture 7" descr="goble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52" r="-20652"/>
          <a:stretch>
            <a:fillRect/>
          </a:stretch>
        </p:blipFill>
        <p:spPr bwMode="auto">
          <a:xfrm>
            <a:off x="3894881" y="3717032"/>
            <a:ext cx="5249119" cy="288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62841"/>
            <a:ext cx="3879924" cy="314489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11560" y="4653136"/>
            <a:ext cx="19558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Schildertechniek</a:t>
            </a:r>
          </a:p>
          <a:p>
            <a:r>
              <a:rPr lang="nl-NL" dirty="0" smtClean="0"/>
              <a:t>Kleur</a:t>
            </a:r>
          </a:p>
          <a:p>
            <a:r>
              <a:rPr lang="nl-NL" dirty="0" smtClean="0"/>
              <a:t>Vorm</a:t>
            </a:r>
          </a:p>
          <a:p>
            <a:r>
              <a:rPr lang="nl-NL" dirty="0" smtClean="0"/>
              <a:t>Ruimte</a:t>
            </a:r>
          </a:p>
          <a:p>
            <a:r>
              <a:rPr lang="nl-NL" dirty="0" smtClean="0"/>
              <a:t>Licht </a:t>
            </a:r>
          </a:p>
          <a:p>
            <a:r>
              <a:rPr lang="nl-NL" dirty="0" smtClean="0"/>
              <a:t>Compositie</a:t>
            </a:r>
          </a:p>
          <a:p>
            <a:r>
              <a:rPr lang="nl-NL" dirty="0" smtClean="0"/>
              <a:t>Inhoud / betekenis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86" y="1407542"/>
            <a:ext cx="26035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0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Esthetica: wat vindt men mooi in de 17</a:t>
            </a:r>
            <a:r>
              <a:rPr lang="nl-NL" sz="3200" baseline="30000" dirty="0" smtClean="0"/>
              <a:t>e</a:t>
            </a:r>
            <a:r>
              <a:rPr lang="nl-NL" sz="3200" dirty="0" smtClean="0"/>
              <a:t> eeuw ?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Voorstelling: herkenbaar/realistisch/ uit het leven gegrepen</a:t>
            </a:r>
          </a:p>
          <a:p>
            <a:r>
              <a:rPr lang="nl-NL" dirty="0" smtClean="0"/>
              <a:t>Techniek: aandacht voor details en stofuitdrukking</a:t>
            </a:r>
          </a:p>
          <a:p>
            <a:r>
              <a:rPr lang="nl-NL" dirty="0" smtClean="0"/>
              <a:t>Ruimte: lage standpunten</a:t>
            </a:r>
          </a:p>
          <a:p>
            <a:r>
              <a:rPr lang="nl-NL" dirty="0" smtClean="0"/>
              <a:t>Vorm: realistisch, plasticiteit, gebogen vormen</a:t>
            </a:r>
          </a:p>
          <a:p>
            <a:r>
              <a:rPr lang="nl-NL" dirty="0" smtClean="0"/>
              <a:t>Licht: contrasten, voorkeur voor zijlicht</a:t>
            </a:r>
          </a:p>
          <a:p>
            <a:r>
              <a:rPr lang="nl-NL" dirty="0" smtClean="0"/>
              <a:t>Compositie: asymmetrie, diagonale kijkrichtingen, beweging, dynamiek</a:t>
            </a:r>
          </a:p>
          <a:p>
            <a:r>
              <a:rPr lang="nl-NL" dirty="0" smtClean="0"/>
              <a:t>Kleur: objectkleur</a:t>
            </a:r>
          </a:p>
          <a:p>
            <a:r>
              <a:rPr lang="nl-NL" dirty="0" smtClean="0"/>
              <a:t>Inhoud: symboliek en moraal, verwijzingen naar wetenschap en techniek ( landkaart, wetenschappelijk instrument 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719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Symboliek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sz="2400" dirty="0" smtClean="0"/>
              <a:t>Vruchten</a:t>
            </a:r>
          </a:p>
          <a:p>
            <a:r>
              <a:rPr lang="nl-NL" sz="2400" dirty="0">
                <a:hlinkClick r:id="rId2"/>
              </a:rPr>
              <a:t>http://www.cultuurwijzer.nl/cultuurwijzer.nl/cultuurwijzer.nl/i000240.</a:t>
            </a:r>
            <a:r>
              <a:rPr lang="nl-NL" sz="2400" dirty="0" smtClean="0">
                <a:hlinkClick r:id="rId2"/>
              </a:rPr>
              <a:t>html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err="1" smtClean="0"/>
              <a:t>Interpreatie</a:t>
            </a:r>
            <a:r>
              <a:rPr lang="nl-NL" sz="2400" dirty="0" smtClean="0"/>
              <a:t> van stillevens</a:t>
            </a:r>
          </a:p>
          <a:p>
            <a:r>
              <a:rPr lang="nl-NL" sz="2400" dirty="0">
                <a:hlinkClick r:id="rId3"/>
              </a:rPr>
              <a:t>http://oud.digischool.nl/ckv2/burger/burger17de/</a:t>
            </a:r>
            <a:r>
              <a:rPr lang="nl-NL" sz="2400" dirty="0" smtClean="0">
                <a:hlinkClick r:id="rId3"/>
              </a:rPr>
              <a:t>stillevens.htm</a:t>
            </a:r>
            <a:endParaRPr lang="nl-NL" sz="2400" dirty="0" smtClean="0"/>
          </a:p>
          <a:p>
            <a:endParaRPr lang="nl-NL" sz="2400" dirty="0"/>
          </a:p>
          <a:p>
            <a:endParaRPr lang="nl-NL" sz="2400" dirty="0" smtClean="0"/>
          </a:p>
          <a:p>
            <a:r>
              <a:rPr lang="nl-NL" sz="2400" dirty="0" err="1" smtClean="0"/>
              <a:t>Zinne</a:t>
            </a:r>
            <a:r>
              <a:rPr lang="nl-NL" sz="2400" dirty="0" smtClean="0"/>
              <a:t>- en minnebeelden in de 17</a:t>
            </a:r>
            <a:r>
              <a:rPr lang="nl-NL" sz="2400" baseline="30000" dirty="0" smtClean="0"/>
              <a:t>e</a:t>
            </a:r>
            <a:r>
              <a:rPr lang="nl-NL" sz="2400" dirty="0" smtClean="0"/>
              <a:t> eeuw</a:t>
            </a:r>
            <a:endParaRPr lang="nl-NL" sz="2400" dirty="0"/>
          </a:p>
          <a:p>
            <a:r>
              <a:rPr lang="nl-NL" sz="2400" dirty="0">
                <a:hlinkClick r:id="rId4"/>
              </a:rPr>
              <a:t>http://www.dbnl.org/tekst/jong076zinn01_01/jong076zinn01_01.</a:t>
            </a:r>
            <a:r>
              <a:rPr lang="nl-NL" sz="2400" dirty="0" smtClean="0">
                <a:hlinkClick r:id="rId4"/>
              </a:rPr>
              <a:t>pdf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b="1" dirty="0" smtClean="0"/>
              <a:t>Aanbevolen: </a:t>
            </a:r>
            <a:endParaRPr lang="nl-NL" sz="2400" b="1" dirty="0"/>
          </a:p>
          <a:p>
            <a:r>
              <a:rPr lang="nl-NL" sz="2400" dirty="0">
                <a:hlinkClick r:id="rId5"/>
              </a:rPr>
              <a:t>http://prezi.com/jo8cbjoniutc/copy-of-symboliek-in-de-17e-eeuwse-schilderkunst/?html5=</a:t>
            </a:r>
            <a:r>
              <a:rPr lang="nl-NL" sz="2400" dirty="0" smtClean="0">
                <a:hlinkClick r:id="rId5"/>
              </a:rPr>
              <a:t>0</a:t>
            </a:r>
            <a:endParaRPr lang="nl-NL" sz="2400" dirty="0" smtClean="0"/>
          </a:p>
          <a:p>
            <a:endParaRPr lang="nl-NL" sz="2400" dirty="0"/>
          </a:p>
          <a:p>
            <a:r>
              <a:rPr lang="nl-NL" sz="2400" dirty="0">
                <a:hlinkClick r:id="rId6"/>
              </a:rPr>
              <a:t>http://www.vermeerdelft.nl</a:t>
            </a:r>
            <a:r>
              <a:rPr lang="nl-NL" sz="2400">
                <a:hlinkClick r:id="rId6"/>
              </a:rPr>
              <a:t>/279.</a:t>
            </a:r>
            <a:r>
              <a:rPr lang="nl-NL" sz="2400" smtClean="0">
                <a:hlinkClick r:id="rId6"/>
              </a:rPr>
              <a:t>pp</a:t>
            </a:r>
            <a:endParaRPr lang="nl-NL" sz="2400" smtClean="0"/>
          </a:p>
          <a:p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26672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David </a:t>
            </a:r>
            <a:r>
              <a:rPr lang="en-US" sz="2000" dirty="0" err="1"/>
              <a:t>Bailly</a:t>
            </a:r>
            <a:r>
              <a:rPr lang="en-US" sz="2000" dirty="0"/>
              <a:t>: </a:t>
            </a:r>
            <a:r>
              <a:rPr lang="en-US" sz="2000" dirty="0" err="1"/>
              <a:t>zelfportret</a:t>
            </a:r>
            <a:r>
              <a:rPr lang="en-US" sz="2000" dirty="0"/>
              <a:t> met </a:t>
            </a:r>
            <a:r>
              <a:rPr lang="en-US" sz="2000" dirty="0" err="1"/>
              <a:t>allegorisch</a:t>
            </a:r>
            <a:r>
              <a:rPr lang="en-US" sz="2000" dirty="0"/>
              <a:t> </a:t>
            </a:r>
            <a:r>
              <a:rPr lang="en-US" sz="2000" dirty="0" err="1"/>
              <a:t>stilleven</a:t>
            </a:r>
            <a:r>
              <a:rPr lang="en-US" sz="2000" dirty="0"/>
              <a:t> : 1584- </a:t>
            </a:r>
            <a:r>
              <a:rPr lang="en-US" sz="2000" dirty="0" smtClean="0"/>
              <a:t>1657</a:t>
            </a:r>
            <a:br>
              <a:rPr lang="en-US" sz="2000" dirty="0" smtClean="0"/>
            </a:br>
            <a:r>
              <a:rPr lang="en-US" sz="2000" dirty="0" err="1" smtClean="0"/>
              <a:t>Noteer</a:t>
            </a:r>
            <a:r>
              <a:rPr lang="en-US" sz="2000" dirty="0" smtClean="0"/>
              <a:t>: </a:t>
            </a:r>
            <a:r>
              <a:rPr lang="en-US" sz="2000" dirty="0" err="1" smtClean="0"/>
              <a:t>Welke</a:t>
            </a:r>
            <a:r>
              <a:rPr lang="en-US" sz="2000" dirty="0" smtClean="0"/>
              <a:t> </a:t>
            </a:r>
            <a:r>
              <a:rPr lang="en-US" sz="2000" dirty="0" err="1" smtClean="0"/>
              <a:t>voorwerpen</a:t>
            </a:r>
            <a:r>
              <a:rPr lang="en-US" sz="2000" dirty="0" smtClean="0"/>
              <a:t> </a:t>
            </a:r>
            <a:r>
              <a:rPr lang="en-US" sz="2000" dirty="0" err="1" smtClean="0"/>
              <a:t>hebben</a:t>
            </a:r>
            <a:r>
              <a:rPr lang="en-US" sz="2000" dirty="0" smtClean="0"/>
              <a:t>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symbolische</a:t>
            </a:r>
            <a:r>
              <a:rPr lang="en-US" sz="2000" dirty="0" smtClean="0"/>
              <a:t> </a:t>
            </a:r>
            <a:r>
              <a:rPr lang="en-US" sz="2000" dirty="0" err="1" smtClean="0"/>
              <a:t>betekenis</a:t>
            </a:r>
            <a:r>
              <a:rPr lang="en-US" sz="2000" dirty="0" smtClean="0"/>
              <a:t> ?</a:t>
            </a:r>
            <a:endParaRPr lang="en-GB" sz="2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endParaRPr lang="en-US"/>
          </a:p>
        </p:txBody>
      </p:sp>
      <p:pic>
        <p:nvPicPr>
          <p:cNvPr id="3077" name="Picture 5" descr="David Bail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588" y="1557338"/>
            <a:ext cx="7083425" cy="514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VOORSTELLING EN COMPOSITIE EN RICHTINGEN</a:t>
            </a:r>
            <a:endParaRPr lang="en-GB" sz="40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2" name="Picture 4" descr="David Bail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557338"/>
            <a:ext cx="7058025" cy="5130800"/>
          </a:xfrm>
          <a:prstGeom prst="rect">
            <a:avLst/>
          </a:prstGeom>
          <a:noFill/>
        </p:spPr>
      </p:pic>
      <p:sp>
        <p:nvSpPr>
          <p:cNvPr id="12294" name="Comment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20788" y="2924175"/>
            <a:ext cx="4289425" cy="3654425"/>
          </a:xfrm>
          <a:custGeom>
            <a:avLst/>
            <a:gdLst/>
            <a:ahLst/>
            <a:cxnLst>
              <a:cxn ang="0">
                <a:pos x="2200" y="5758"/>
              </a:cxn>
              <a:cxn ang="0">
                <a:pos x="2836" y="6037"/>
              </a:cxn>
              <a:cxn ang="0">
                <a:pos x="3900" y="6467"/>
              </a:cxn>
              <a:cxn ang="0">
                <a:pos x="4747" y="6877"/>
              </a:cxn>
              <a:cxn ang="0">
                <a:pos x="5281" y="7126"/>
              </a:cxn>
              <a:cxn ang="0">
                <a:pos x="6229" y="7529"/>
              </a:cxn>
              <a:cxn ang="0">
                <a:pos x="7093" y="7909"/>
              </a:cxn>
              <a:cxn ang="0">
                <a:pos x="8136" y="8364"/>
              </a:cxn>
              <a:cxn ang="0">
                <a:pos x="10077" y="9277"/>
              </a:cxn>
              <a:cxn ang="0">
                <a:pos x="11428" y="9946"/>
              </a:cxn>
              <a:cxn ang="0">
                <a:pos x="11458" y="9952"/>
              </a:cxn>
              <a:cxn ang="0">
                <a:pos x="11357" y="9873"/>
              </a:cxn>
              <a:cxn ang="0">
                <a:pos x="10988" y="9277"/>
              </a:cxn>
              <a:cxn ang="0">
                <a:pos x="11083" y="9369"/>
              </a:cxn>
              <a:cxn ang="0">
                <a:pos x="11149" y="9435"/>
              </a:cxn>
              <a:cxn ang="0">
                <a:pos x="11231" y="9522"/>
              </a:cxn>
              <a:cxn ang="0">
                <a:pos x="11347" y="9643"/>
              </a:cxn>
              <a:cxn ang="0">
                <a:pos x="11594" y="9872"/>
              </a:cxn>
              <a:cxn ang="0">
                <a:pos x="11897" y="10112"/>
              </a:cxn>
              <a:cxn ang="0">
                <a:pos x="11912" y="10132"/>
              </a:cxn>
              <a:cxn ang="0">
                <a:pos x="11835" y="10119"/>
              </a:cxn>
              <a:cxn ang="0">
                <a:pos x="11725" y="10095"/>
              </a:cxn>
              <a:cxn ang="0">
                <a:pos x="11463" y="10082"/>
              </a:cxn>
              <a:cxn ang="0">
                <a:pos x="11149" y="10112"/>
              </a:cxn>
              <a:cxn ang="0">
                <a:pos x="10756" y="10146"/>
              </a:cxn>
              <a:cxn ang="0">
                <a:pos x="10289" y="10135"/>
              </a:cxn>
              <a:cxn ang="0">
                <a:pos x="10136" y="10146"/>
              </a:cxn>
              <a:cxn ang="0">
                <a:pos x="10124" y="10117"/>
              </a:cxn>
              <a:cxn ang="0">
                <a:pos x="5241" y="6891"/>
              </a:cxn>
              <a:cxn ang="0">
                <a:pos x="5385" y="6872"/>
              </a:cxn>
              <a:cxn ang="0">
                <a:pos x="5627" y="6830"/>
              </a:cxn>
              <a:cxn ang="0">
                <a:pos x="6002" y="6817"/>
              </a:cxn>
              <a:cxn ang="0">
                <a:pos x="6148" y="6810"/>
              </a:cxn>
              <a:cxn ang="0">
                <a:pos x="6767" y="6745"/>
              </a:cxn>
              <a:cxn ang="0">
                <a:pos x="7405" y="6696"/>
              </a:cxn>
              <a:cxn ang="0">
                <a:pos x="7894" y="6649"/>
              </a:cxn>
              <a:cxn ang="0">
                <a:pos x="8558" y="6610"/>
              </a:cxn>
              <a:cxn ang="0">
                <a:pos x="9571" y="6530"/>
              </a:cxn>
              <a:cxn ang="0">
                <a:pos x="9837" y="6479"/>
              </a:cxn>
              <a:cxn ang="0">
                <a:pos x="9806" y="6474"/>
              </a:cxn>
              <a:cxn ang="0">
                <a:pos x="9252" y="6002"/>
              </a:cxn>
              <a:cxn ang="0">
                <a:pos x="9272" y="6081"/>
              </a:cxn>
              <a:cxn ang="0">
                <a:pos x="9480" y="6182"/>
              </a:cxn>
              <a:cxn ang="0">
                <a:pos x="9902" y="6390"/>
              </a:cxn>
              <a:cxn ang="0">
                <a:pos x="10169" y="6493"/>
              </a:cxn>
              <a:cxn ang="0">
                <a:pos x="10277" y="6506"/>
              </a:cxn>
              <a:cxn ang="0">
                <a:pos x="10171" y="6484"/>
              </a:cxn>
              <a:cxn ang="0">
                <a:pos x="10033" y="6533"/>
              </a:cxn>
              <a:cxn ang="0">
                <a:pos x="9106" y="7061"/>
              </a:cxn>
              <a:cxn ang="0">
                <a:pos x="9075" y="7052"/>
              </a:cxn>
              <a:cxn ang="0">
                <a:pos x="12" y="9430"/>
              </a:cxn>
              <a:cxn ang="0">
                <a:pos x="42" y="9189"/>
              </a:cxn>
              <a:cxn ang="0">
                <a:pos x="731" y="6899"/>
              </a:cxn>
              <a:cxn ang="0">
                <a:pos x="1126" y="5622"/>
              </a:cxn>
              <a:cxn ang="0">
                <a:pos x="1862" y="3769"/>
              </a:cxn>
              <a:cxn ang="0">
                <a:pos x="3635" y="77"/>
              </a:cxn>
              <a:cxn ang="0">
                <a:pos x="3668" y="24"/>
              </a:cxn>
              <a:cxn ang="0">
                <a:pos x="3488" y="402"/>
              </a:cxn>
            </a:cxnLst>
            <a:rect l="0" t="0" r="r" b="b"/>
            <a:pathLst>
              <a:path w="11913" h="10155" extrusionOk="0">
                <a:moveTo>
                  <a:pt x="2200" y="5758"/>
                </a:moveTo>
                <a:cubicBezTo>
                  <a:pt x="2412" y="5851"/>
                  <a:pt x="2621" y="5951"/>
                  <a:pt x="2836" y="6037"/>
                </a:cubicBezTo>
                <a:cubicBezTo>
                  <a:pt x="3192" y="6179"/>
                  <a:pt x="3546" y="6320"/>
                  <a:pt x="3900" y="6467"/>
                </a:cubicBezTo>
                <a:cubicBezTo>
                  <a:pt x="4191" y="6588"/>
                  <a:pt x="4471" y="6729"/>
                  <a:pt x="4747" y="6877"/>
                </a:cubicBezTo>
                <a:cubicBezTo>
                  <a:pt x="4921" y="6970"/>
                  <a:pt x="5096" y="7052"/>
                  <a:pt x="5281" y="7126"/>
                </a:cubicBezTo>
                <a:cubicBezTo>
                  <a:pt x="5600" y="7254"/>
                  <a:pt x="5914" y="7393"/>
                  <a:pt x="6229" y="7529"/>
                </a:cubicBezTo>
                <a:cubicBezTo>
                  <a:pt x="6518" y="7654"/>
                  <a:pt x="6804" y="7782"/>
                  <a:pt x="7093" y="7909"/>
                </a:cubicBezTo>
                <a:cubicBezTo>
                  <a:pt x="7441" y="8061"/>
                  <a:pt x="7789" y="8212"/>
                  <a:pt x="8136" y="8364"/>
                </a:cubicBezTo>
                <a:cubicBezTo>
                  <a:pt x="8791" y="8650"/>
                  <a:pt x="9422" y="8992"/>
                  <a:pt x="10077" y="9277"/>
                </a:cubicBezTo>
                <a:cubicBezTo>
                  <a:pt x="10539" y="9478"/>
                  <a:pt x="10961" y="9754"/>
                  <a:pt x="11428" y="9946"/>
                </a:cubicBezTo>
                <a:cubicBezTo>
                  <a:pt x="11443" y="9952"/>
                  <a:pt x="11447" y="9954"/>
                  <a:pt x="11458" y="9952"/>
                </a:cubicBezTo>
                <a:cubicBezTo>
                  <a:pt x="11424" y="9925"/>
                  <a:pt x="11393" y="9898"/>
                  <a:pt x="11357" y="9873"/>
                </a:cubicBezTo>
              </a:path>
              <a:path w="11913" h="10155" extrusionOk="0">
                <a:moveTo>
                  <a:pt x="10988" y="9277"/>
                </a:moveTo>
                <a:cubicBezTo>
                  <a:pt x="11044" y="9306"/>
                  <a:pt x="11046" y="9320"/>
                  <a:pt x="11083" y="9369"/>
                </a:cubicBezTo>
                <a:cubicBezTo>
                  <a:pt x="11102" y="9394"/>
                  <a:pt x="11126" y="9412"/>
                  <a:pt x="11149" y="9435"/>
                </a:cubicBezTo>
                <a:cubicBezTo>
                  <a:pt x="11177" y="9463"/>
                  <a:pt x="11203" y="9493"/>
                  <a:pt x="11231" y="9522"/>
                </a:cubicBezTo>
                <a:cubicBezTo>
                  <a:pt x="11270" y="9562"/>
                  <a:pt x="11308" y="9603"/>
                  <a:pt x="11347" y="9643"/>
                </a:cubicBezTo>
                <a:cubicBezTo>
                  <a:pt x="11424" y="9723"/>
                  <a:pt x="11507" y="9804"/>
                  <a:pt x="11594" y="9872"/>
                </a:cubicBezTo>
                <a:cubicBezTo>
                  <a:pt x="11694" y="9950"/>
                  <a:pt x="11806" y="10023"/>
                  <a:pt x="11897" y="10112"/>
                </a:cubicBezTo>
                <a:cubicBezTo>
                  <a:pt x="11902" y="10119"/>
                  <a:pt x="11907" y="10125"/>
                  <a:pt x="11912" y="10132"/>
                </a:cubicBezTo>
                <a:cubicBezTo>
                  <a:pt x="11886" y="10127"/>
                  <a:pt x="11861" y="10124"/>
                  <a:pt x="11835" y="10119"/>
                </a:cubicBezTo>
                <a:cubicBezTo>
                  <a:pt x="11798" y="10112"/>
                  <a:pt x="11762" y="10102"/>
                  <a:pt x="11725" y="10095"/>
                </a:cubicBezTo>
                <a:cubicBezTo>
                  <a:pt x="11638" y="10078"/>
                  <a:pt x="11552" y="10075"/>
                  <a:pt x="11463" y="10082"/>
                </a:cubicBezTo>
                <a:cubicBezTo>
                  <a:pt x="11358" y="10090"/>
                  <a:pt x="11253" y="10098"/>
                  <a:pt x="11149" y="10112"/>
                </a:cubicBezTo>
                <a:cubicBezTo>
                  <a:pt x="11018" y="10129"/>
                  <a:pt x="10888" y="10142"/>
                  <a:pt x="10756" y="10146"/>
                </a:cubicBezTo>
                <a:cubicBezTo>
                  <a:pt x="10600" y="10151"/>
                  <a:pt x="10445" y="10138"/>
                  <a:pt x="10289" y="10135"/>
                </a:cubicBezTo>
                <a:cubicBezTo>
                  <a:pt x="10245" y="10134"/>
                  <a:pt x="10178" y="10155"/>
                  <a:pt x="10136" y="10146"/>
                </a:cubicBezTo>
                <a:cubicBezTo>
                  <a:pt x="10078" y="10133"/>
                  <a:pt x="10117" y="10162"/>
                  <a:pt x="10124" y="10117"/>
                </a:cubicBezTo>
              </a:path>
              <a:path w="11913" h="10155" extrusionOk="0">
                <a:moveTo>
                  <a:pt x="5241" y="6891"/>
                </a:moveTo>
                <a:cubicBezTo>
                  <a:pt x="5286" y="6887"/>
                  <a:pt x="5334" y="6882"/>
                  <a:pt x="5385" y="6872"/>
                </a:cubicBezTo>
                <a:cubicBezTo>
                  <a:pt x="5465" y="6856"/>
                  <a:pt x="5546" y="6841"/>
                  <a:pt x="5627" y="6830"/>
                </a:cubicBezTo>
                <a:cubicBezTo>
                  <a:pt x="5753" y="6813"/>
                  <a:pt x="5876" y="6820"/>
                  <a:pt x="6002" y="6817"/>
                </a:cubicBezTo>
                <a:cubicBezTo>
                  <a:pt x="6051" y="6816"/>
                  <a:pt x="6099" y="6812"/>
                  <a:pt x="6148" y="6810"/>
                </a:cubicBezTo>
                <a:cubicBezTo>
                  <a:pt x="6356" y="6802"/>
                  <a:pt x="6560" y="6766"/>
                  <a:pt x="6767" y="6745"/>
                </a:cubicBezTo>
                <a:cubicBezTo>
                  <a:pt x="6980" y="6724"/>
                  <a:pt x="7193" y="6720"/>
                  <a:pt x="7405" y="6696"/>
                </a:cubicBezTo>
                <a:cubicBezTo>
                  <a:pt x="7568" y="6678"/>
                  <a:pt x="7731" y="6664"/>
                  <a:pt x="7894" y="6649"/>
                </a:cubicBezTo>
                <a:cubicBezTo>
                  <a:pt x="8115" y="6629"/>
                  <a:pt x="8337" y="6629"/>
                  <a:pt x="8558" y="6610"/>
                </a:cubicBezTo>
                <a:cubicBezTo>
                  <a:pt x="8893" y="6582"/>
                  <a:pt x="9239" y="6578"/>
                  <a:pt x="9571" y="6530"/>
                </a:cubicBezTo>
                <a:cubicBezTo>
                  <a:pt x="9644" y="6519"/>
                  <a:pt x="9779" y="6519"/>
                  <a:pt x="9837" y="6479"/>
                </a:cubicBezTo>
                <a:cubicBezTo>
                  <a:pt x="9822" y="6471"/>
                  <a:pt x="9817" y="6469"/>
                  <a:pt x="9806" y="6474"/>
                </a:cubicBezTo>
              </a:path>
              <a:path w="11913" h="10155" extrusionOk="0">
                <a:moveTo>
                  <a:pt x="9252" y="6002"/>
                </a:moveTo>
                <a:cubicBezTo>
                  <a:pt x="9250" y="6044"/>
                  <a:pt x="9224" y="6039"/>
                  <a:pt x="9272" y="6081"/>
                </a:cubicBezTo>
                <a:cubicBezTo>
                  <a:pt x="9328" y="6130"/>
                  <a:pt x="9413" y="6155"/>
                  <a:pt x="9480" y="6182"/>
                </a:cubicBezTo>
                <a:cubicBezTo>
                  <a:pt x="9627" y="6242"/>
                  <a:pt x="9763" y="6315"/>
                  <a:pt x="9902" y="6390"/>
                </a:cubicBezTo>
                <a:cubicBezTo>
                  <a:pt x="9984" y="6434"/>
                  <a:pt x="10078" y="6472"/>
                  <a:pt x="10169" y="6493"/>
                </a:cubicBezTo>
                <a:cubicBezTo>
                  <a:pt x="10205" y="6501"/>
                  <a:pt x="10241" y="6503"/>
                  <a:pt x="10277" y="6506"/>
                </a:cubicBezTo>
                <a:cubicBezTo>
                  <a:pt x="10248" y="6499"/>
                  <a:pt x="10199" y="6482"/>
                  <a:pt x="10171" y="6484"/>
                </a:cubicBezTo>
                <a:cubicBezTo>
                  <a:pt x="10127" y="6488"/>
                  <a:pt x="10073" y="6516"/>
                  <a:pt x="10033" y="6533"/>
                </a:cubicBezTo>
                <a:cubicBezTo>
                  <a:pt x="9706" y="6669"/>
                  <a:pt x="9402" y="6869"/>
                  <a:pt x="9106" y="7061"/>
                </a:cubicBezTo>
                <a:cubicBezTo>
                  <a:pt x="9053" y="7096"/>
                  <a:pt x="9076" y="7097"/>
                  <a:pt x="9075" y="7052"/>
                </a:cubicBezTo>
              </a:path>
              <a:path w="11913" h="10155" extrusionOk="0">
                <a:moveTo>
                  <a:pt x="12" y="9430"/>
                </a:moveTo>
                <a:cubicBezTo>
                  <a:pt x="22" y="9354"/>
                  <a:pt x="23" y="9273"/>
                  <a:pt x="42" y="9189"/>
                </a:cubicBezTo>
                <a:cubicBezTo>
                  <a:pt x="219" y="8413"/>
                  <a:pt x="487" y="7655"/>
                  <a:pt x="731" y="6899"/>
                </a:cubicBezTo>
                <a:cubicBezTo>
                  <a:pt x="868" y="6475"/>
                  <a:pt x="976" y="6042"/>
                  <a:pt x="1126" y="5622"/>
                </a:cubicBezTo>
                <a:cubicBezTo>
                  <a:pt x="1351" y="4993"/>
                  <a:pt x="1605" y="4385"/>
                  <a:pt x="1862" y="3769"/>
                </a:cubicBezTo>
                <a:cubicBezTo>
                  <a:pt x="2386" y="2514"/>
                  <a:pt x="2942" y="1249"/>
                  <a:pt x="3635" y="77"/>
                </a:cubicBezTo>
                <a:cubicBezTo>
                  <a:pt x="3656" y="41"/>
                  <a:pt x="3647" y="59"/>
                  <a:pt x="3668" y="24"/>
                </a:cubicBezTo>
                <a:cubicBezTo>
                  <a:pt x="3590" y="159"/>
                  <a:pt x="3541" y="262"/>
                  <a:pt x="3488" y="402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Comment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30438" y="2930525"/>
            <a:ext cx="366712" cy="736600"/>
          </a:xfrm>
          <a:custGeom>
            <a:avLst/>
            <a:gdLst/>
            <a:ahLst/>
            <a:cxnLst>
              <a:cxn ang="0">
                <a:pos x="15" y="640"/>
              </a:cxn>
              <a:cxn ang="0">
                <a:pos x="70" y="657"/>
              </a:cxn>
              <a:cxn ang="0">
                <a:pos x="221" y="545"/>
              </a:cxn>
              <a:cxn ang="0">
                <a:pos x="341" y="437"/>
              </a:cxn>
              <a:cxn ang="0">
                <a:pos x="717" y="162"/>
              </a:cxn>
              <a:cxn ang="0">
                <a:pos x="1016" y="0"/>
              </a:cxn>
              <a:cxn ang="0">
                <a:pos x="976" y="57"/>
              </a:cxn>
              <a:cxn ang="0">
                <a:pos x="888" y="793"/>
              </a:cxn>
              <a:cxn ang="0">
                <a:pos x="843" y="1252"/>
              </a:cxn>
              <a:cxn ang="0">
                <a:pos x="752" y="1707"/>
              </a:cxn>
              <a:cxn ang="0">
                <a:pos x="717" y="1916"/>
              </a:cxn>
              <a:cxn ang="0">
                <a:pos x="710" y="2027"/>
              </a:cxn>
              <a:cxn ang="0">
                <a:pos x="695" y="2028"/>
              </a:cxn>
            </a:cxnLst>
            <a:rect l="0" t="0" r="r" b="b"/>
            <a:pathLst>
              <a:path w="1017" h="2044" extrusionOk="0">
                <a:moveTo>
                  <a:pt x="15" y="640"/>
                </a:moveTo>
                <a:cubicBezTo>
                  <a:pt x="43" y="653"/>
                  <a:pt x="40" y="666"/>
                  <a:pt x="70" y="657"/>
                </a:cubicBezTo>
                <a:cubicBezTo>
                  <a:pt x="134" y="638"/>
                  <a:pt x="174" y="588"/>
                  <a:pt x="221" y="545"/>
                </a:cubicBezTo>
                <a:cubicBezTo>
                  <a:pt x="261" y="509"/>
                  <a:pt x="301" y="473"/>
                  <a:pt x="341" y="437"/>
                </a:cubicBezTo>
                <a:cubicBezTo>
                  <a:pt x="456" y="335"/>
                  <a:pt x="589" y="246"/>
                  <a:pt x="717" y="162"/>
                </a:cubicBezTo>
                <a:cubicBezTo>
                  <a:pt x="814" y="99"/>
                  <a:pt x="910" y="45"/>
                  <a:pt x="1016" y="0"/>
                </a:cubicBezTo>
                <a:cubicBezTo>
                  <a:pt x="999" y="23"/>
                  <a:pt x="989" y="29"/>
                  <a:pt x="976" y="57"/>
                </a:cubicBezTo>
                <a:cubicBezTo>
                  <a:pt x="871" y="277"/>
                  <a:pt x="899" y="558"/>
                  <a:pt x="888" y="793"/>
                </a:cubicBezTo>
                <a:cubicBezTo>
                  <a:pt x="881" y="946"/>
                  <a:pt x="864" y="1100"/>
                  <a:pt x="843" y="1252"/>
                </a:cubicBezTo>
                <a:cubicBezTo>
                  <a:pt x="822" y="1405"/>
                  <a:pt x="782" y="1556"/>
                  <a:pt x="752" y="1707"/>
                </a:cubicBezTo>
                <a:cubicBezTo>
                  <a:pt x="738" y="1776"/>
                  <a:pt x="727" y="1847"/>
                  <a:pt x="717" y="1916"/>
                </a:cubicBezTo>
                <a:cubicBezTo>
                  <a:pt x="713" y="1946"/>
                  <a:pt x="721" y="1999"/>
                  <a:pt x="710" y="2027"/>
                </a:cubicBezTo>
                <a:cubicBezTo>
                  <a:pt x="712" y="2045"/>
                  <a:pt x="711" y="2049"/>
                  <a:pt x="695" y="2028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Comment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24550" y="2901950"/>
            <a:ext cx="2679700" cy="3173413"/>
          </a:xfrm>
          <a:custGeom>
            <a:avLst/>
            <a:gdLst/>
            <a:ahLst/>
            <a:cxnLst>
              <a:cxn ang="0">
                <a:pos x="3231" y="6450"/>
              </a:cxn>
              <a:cxn ang="0">
                <a:pos x="3231" y="6299"/>
              </a:cxn>
              <a:cxn ang="0">
                <a:pos x="3261" y="5484"/>
              </a:cxn>
              <a:cxn ang="0">
                <a:pos x="3285" y="4911"/>
              </a:cxn>
              <a:cxn ang="0">
                <a:pos x="3293" y="4323"/>
              </a:cxn>
              <a:cxn ang="0">
                <a:pos x="3266" y="3836"/>
              </a:cxn>
              <a:cxn ang="0">
                <a:pos x="3155" y="2972"/>
              </a:cxn>
              <a:cxn ang="0">
                <a:pos x="3028" y="2540"/>
              </a:cxn>
              <a:cxn ang="0">
                <a:pos x="2929" y="2154"/>
              </a:cxn>
              <a:cxn ang="0">
                <a:pos x="2672" y="1428"/>
              </a:cxn>
              <a:cxn ang="0">
                <a:pos x="2228" y="678"/>
              </a:cxn>
              <a:cxn ang="0">
                <a:pos x="1831" y="0"/>
              </a:cxn>
              <a:cxn ang="0">
                <a:pos x="1818" y="119"/>
              </a:cxn>
              <a:cxn ang="0">
                <a:pos x="1868" y="1036"/>
              </a:cxn>
              <a:cxn ang="0">
                <a:pos x="1892" y="919"/>
              </a:cxn>
              <a:cxn ang="0">
                <a:pos x="1805" y="156"/>
              </a:cxn>
              <a:cxn ang="0">
                <a:pos x="1786" y="191"/>
              </a:cxn>
              <a:cxn ang="0">
                <a:pos x="1877" y="210"/>
              </a:cxn>
              <a:cxn ang="0">
                <a:pos x="2115" y="247"/>
              </a:cxn>
              <a:cxn ang="0">
                <a:pos x="2359" y="258"/>
              </a:cxn>
              <a:cxn ang="0">
                <a:pos x="2520" y="247"/>
              </a:cxn>
              <a:cxn ang="0">
                <a:pos x="2561" y="193"/>
              </a:cxn>
              <a:cxn ang="0">
                <a:pos x="2540" y="186"/>
              </a:cxn>
              <a:cxn ang="0">
                <a:pos x="0" y="8814"/>
              </a:cxn>
              <a:cxn ang="0">
                <a:pos x="1226" y="8480"/>
              </a:cxn>
              <a:cxn ang="0">
                <a:pos x="2441" y="8104"/>
              </a:cxn>
              <a:cxn ang="0">
                <a:pos x="4291" y="7566"/>
              </a:cxn>
              <a:cxn ang="0">
                <a:pos x="5765" y="7141"/>
              </a:cxn>
              <a:cxn ang="0">
                <a:pos x="6943" y="6771"/>
              </a:cxn>
              <a:cxn ang="0">
                <a:pos x="6933" y="6695"/>
              </a:cxn>
              <a:cxn ang="0">
                <a:pos x="6351" y="6610"/>
              </a:cxn>
              <a:cxn ang="0">
                <a:pos x="6395" y="6655"/>
              </a:cxn>
              <a:cxn ang="0">
                <a:pos x="6479" y="6687"/>
              </a:cxn>
              <a:cxn ang="0">
                <a:pos x="6635" y="6717"/>
              </a:cxn>
              <a:cxn ang="0">
                <a:pos x="7037" y="6739"/>
              </a:cxn>
              <a:cxn ang="0">
                <a:pos x="7299" y="6748"/>
              </a:cxn>
              <a:cxn ang="0">
                <a:pos x="7442" y="6759"/>
              </a:cxn>
              <a:cxn ang="0">
                <a:pos x="7252" y="6858"/>
              </a:cxn>
              <a:cxn ang="0">
                <a:pos x="7034" y="7010"/>
              </a:cxn>
              <a:cxn ang="0">
                <a:pos x="6698" y="7215"/>
              </a:cxn>
              <a:cxn ang="0">
                <a:pos x="6335" y="7450"/>
              </a:cxn>
              <a:cxn ang="0">
                <a:pos x="6183" y="7552"/>
              </a:cxn>
              <a:cxn ang="0">
                <a:pos x="6108" y="7566"/>
              </a:cxn>
              <a:cxn ang="0">
                <a:pos x="6103" y="7507"/>
              </a:cxn>
            </a:cxnLst>
            <a:rect l="0" t="0" r="r" b="b"/>
            <a:pathLst>
              <a:path w="7443" h="8815" extrusionOk="0">
                <a:moveTo>
                  <a:pt x="3231" y="6450"/>
                </a:moveTo>
                <a:cubicBezTo>
                  <a:pt x="3231" y="6406"/>
                  <a:pt x="3228" y="6351"/>
                  <a:pt x="3231" y="6299"/>
                </a:cubicBezTo>
                <a:cubicBezTo>
                  <a:pt x="3247" y="6029"/>
                  <a:pt x="3257" y="5755"/>
                  <a:pt x="3261" y="5484"/>
                </a:cubicBezTo>
                <a:cubicBezTo>
                  <a:pt x="3264" y="5291"/>
                  <a:pt x="3274" y="5103"/>
                  <a:pt x="3285" y="4911"/>
                </a:cubicBezTo>
                <a:cubicBezTo>
                  <a:pt x="3297" y="4716"/>
                  <a:pt x="3302" y="4518"/>
                  <a:pt x="3293" y="4323"/>
                </a:cubicBezTo>
                <a:cubicBezTo>
                  <a:pt x="3286" y="4161"/>
                  <a:pt x="3279" y="3997"/>
                  <a:pt x="3266" y="3836"/>
                </a:cubicBezTo>
                <a:cubicBezTo>
                  <a:pt x="3243" y="3549"/>
                  <a:pt x="3205" y="3256"/>
                  <a:pt x="3155" y="2972"/>
                </a:cubicBezTo>
                <a:cubicBezTo>
                  <a:pt x="3129" y="2823"/>
                  <a:pt x="3075" y="2684"/>
                  <a:pt x="3028" y="2540"/>
                </a:cubicBezTo>
                <a:cubicBezTo>
                  <a:pt x="2986" y="2411"/>
                  <a:pt x="2956" y="2286"/>
                  <a:pt x="2929" y="2154"/>
                </a:cubicBezTo>
                <a:cubicBezTo>
                  <a:pt x="2877" y="1900"/>
                  <a:pt x="2785" y="1661"/>
                  <a:pt x="2672" y="1428"/>
                </a:cubicBezTo>
                <a:cubicBezTo>
                  <a:pt x="2545" y="1167"/>
                  <a:pt x="2366" y="934"/>
                  <a:pt x="2228" y="678"/>
                </a:cubicBezTo>
                <a:cubicBezTo>
                  <a:pt x="2102" y="443"/>
                  <a:pt x="1995" y="209"/>
                  <a:pt x="1831" y="0"/>
                </a:cubicBezTo>
                <a:cubicBezTo>
                  <a:pt x="1830" y="20"/>
                  <a:pt x="1815" y="75"/>
                  <a:pt x="1818" y="119"/>
                </a:cubicBezTo>
                <a:cubicBezTo>
                  <a:pt x="1837" y="424"/>
                  <a:pt x="1848" y="733"/>
                  <a:pt x="1868" y="1036"/>
                </a:cubicBezTo>
                <a:cubicBezTo>
                  <a:pt x="1876" y="997"/>
                  <a:pt x="1884" y="957"/>
                  <a:pt x="1892" y="919"/>
                </a:cubicBezTo>
              </a:path>
              <a:path w="7443" h="8815" extrusionOk="0">
                <a:moveTo>
                  <a:pt x="1805" y="156"/>
                </a:moveTo>
                <a:cubicBezTo>
                  <a:pt x="1791" y="171"/>
                  <a:pt x="1786" y="176"/>
                  <a:pt x="1786" y="191"/>
                </a:cubicBezTo>
                <a:cubicBezTo>
                  <a:pt x="1816" y="200"/>
                  <a:pt x="1845" y="205"/>
                  <a:pt x="1877" y="210"/>
                </a:cubicBezTo>
                <a:cubicBezTo>
                  <a:pt x="1956" y="223"/>
                  <a:pt x="2035" y="238"/>
                  <a:pt x="2115" y="247"/>
                </a:cubicBezTo>
                <a:cubicBezTo>
                  <a:pt x="2195" y="256"/>
                  <a:pt x="2279" y="259"/>
                  <a:pt x="2359" y="258"/>
                </a:cubicBezTo>
                <a:cubicBezTo>
                  <a:pt x="2412" y="257"/>
                  <a:pt x="2468" y="258"/>
                  <a:pt x="2520" y="247"/>
                </a:cubicBezTo>
                <a:cubicBezTo>
                  <a:pt x="2537" y="243"/>
                  <a:pt x="2587" y="222"/>
                  <a:pt x="2561" y="193"/>
                </a:cubicBezTo>
                <a:cubicBezTo>
                  <a:pt x="2554" y="191"/>
                  <a:pt x="2547" y="188"/>
                  <a:pt x="2540" y="186"/>
                </a:cubicBezTo>
              </a:path>
              <a:path w="7443" h="8815" extrusionOk="0">
                <a:moveTo>
                  <a:pt x="0" y="8814"/>
                </a:moveTo>
                <a:cubicBezTo>
                  <a:pt x="422" y="8739"/>
                  <a:pt x="817" y="8607"/>
                  <a:pt x="1226" y="8480"/>
                </a:cubicBezTo>
                <a:cubicBezTo>
                  <a:pt x="1631" y="8354"/>
                  <a:pt x="2035" y="8226"/>
                  <a:pt x="2441" y="8104"/>
                </a:cubicBezTo>
                <a:cubicBezTo>
                  <a:pt x="3056" y="7920"/>
                  <a:pt x="3674" y="7746"/>
                  <a:pt x="4291" y="7566"/>
                </a:cubicBezTo>
                <a:cubicBezTo>
                  <a:pt x="4782" y="7422"/>
                  <a:pt x="5276" y="7292"/>
                  <a:pt x="5765" y="7141"/>
                </a:cubicBezTo>
                <a:cubicBezTo>
                  <a:pt x="6158" y="7020"/>
                  <a:pt x="6549" y="6889"/>
                  <a:pt x="6943" y="6771"/>
                </a:cubicBezTo>
                <a:cubicBezTo>
                  <a:pt x="6941" y="6754"/>
                  <a:pt x="6931" y="6728"/>
                  <a:pt x="6933" y="6695"/>
                </a:cubicBezTo>
              </a:path>
              <a:path w="7443" h="8815" extrusionOk="0">
                <a:moveTo>
                  <a:pt x="6351" y="6610"/>
                </a:moveTo>
                <a:cubicBezTo>
                  <a:pt x="6370" y="6634"/>
                  <a:pt x="6368" y="6640"/>
                  <a:pt x="6395" y="6655"/>
                </a:cubicBezTo>
                <a:cubicBezTo>
                  <a:pt x="6420" y="6669"/>
                  <a:pt x="6451" y="6679"/>
                  <a:pt x="6479" y="6687"/>
                </a:cubicBezTo>
                <a:cubicBezTo>
                  <a:pt x="6530" y="6701"/>
                  <a:pt x="6582" y="6711"/>
                  <a:pt x="6635" y="6717"/>
                </a:cubicBezTo>
                <a:cubicBezTo>
                  <a:pt x="6769" y="6732"/>
                  <a:pt x="6903" y="6735"/>
                  <a:pt x="7037" y="6739"/>
                </a:cubicBezTo>
                <a:cubicBezTo>
                  <a:pt x="7125" y="6742"/>
                  <a:pt x="7212" y="6742"/>
                  <a:pt x="7299" y="6748"/>
                </a:cubicBezTo>
                <a:cubicBezTo>
                  <a:pt x="7347" y="6751"/>
                  <a:pt x="7394" y="6753"/>
                  <a:pt x="7442" y="6759"/>
                </a:cubicBezTo>
                <a:cubicBezTo>
                  <a:pt x="7364" y="6778"/>
                  <a:pt x="7317" y="6808"/>
                  <a:pt x="7252" y="6858"/>
                </a:cubicBezTo>
                <a:cubicBezTo>
                  <a:pt x="7181" y="6912"/>
                  <a:pt x="7109" y="6962"/>
                  <a:pt x="7034" y="7010"/>
                </a:cubicBezTo>
                <a:cubicBezTo>
                  <a:pt x="6924" y="7081"/>
                  <a:pt x="6810" y="7146"/>
                  <a:pt x="6698" y="7215"/>
                </a:cubicBezTo>
                <a:cubicBezTo>
                  <a:pt x="6576" y="7290"/>
                  <a:pt x="6454" y="7369"/>
                  <a:pt x="6335" y="7450"/>
                </a:cubicBezTo>
                <a:cubicBezTo>
                  <a:pt x="6284" y="7484"/>
                  <a:pt x="6236" y="7521"/>
                  <a:pt x="6183" y="7552"/>
                </a:cubicBezTo>
                <a:cubicBezTo>
                  <a:pt x="6164" y="7563"/>
                  <a:pt x="6130" y="7588"/>
                  <a:pt x="6108" y="7566"/>
                </a:cubicBezTo>
                <a:cubicBezTo>
                  <a:pt x="6092" y="7550"/>
                  <a:pt x="6105" y="7523"/>
                  <a:pt x="6103" y="7507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8" name="Comment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9575" y="1498600"/>
            <a:ext cx="17463" cy="42863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35" y="82"/>
              </a:cxn>
              <a:cxn ang="0">
                <a:pos x="0" y="117"/>
              </a:cxn>
            </a:cxnLst>
            <a:rect l="0" t="0" r="r" b="b"/>
            <a:pathLst>
              <a:path w="48" h="118" extrusionOk="0">
                <a:moveTo>
                  <a:pt x="47" y="0"/>
                </a:moveTo>
                <a:cubicBezTo>
                  <a:pt x="42" y="27"/>
                  <a:pt x="38" y="54"/>
                  <a:pt x="35" y="82"/>
                </a:cubicBezTo>
                <a:cubicBezTo>
                  <a:pt x="31" y="111"/>
                  <a:pt x="25" y="107"/>
                  <a:pt x="0" y="117"/>
                </a:cubicBezTo>
              </a:path>
            </a:pathLst>
          </a:custGeom>
          <a:noFill/>
          <a:ln w="1270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87813" y="1503363"/>
            <a:ext cx="112712" cy="2503487"/>
          </a:xfrm>
          <a:custGeom>
            <a:avLst/>
            <a:gdLst/>
            <a:ahLst/>
            <a:cxnLst>
              <a:cxn ang="0">
                <a:pos x="294" y="344"/>
              </a:cxn>
              <a:cxn ang="0">
                <a:pos x="256" y="533"/>
              </a:cxn>
              <a:cxn ang="0">
                <a:pos x="244" y="1156"/>
              </a:cxn>
              <a:cxn ang="0">
                <a:pos x="249" y="1463"/>
              </a:cxn>
              <a:cxn ang="0">
                <a:pos x="254" y="1808"/>
              </a:cxn>
              <a:cxn ang="0">
                <a:pos x="197" y="2332"/>
              </a:cxn>
              <a:cxn ang="0">
                <a:pos x="168" y="2683"/>
              </a:cxn>
              <a:cxn ang="0">
                <a:pos x="138" y="2996"/>
              </a:cxn>
              <a:cxn ang="0">
                <a:pos x="118" y="3486"/>
              </a:cxn>
              <a:cxn ang="0">
                <a:pos x="83" y="3700"/>
              </a:cxn>
              <a:cxn ang="0">
                <a:pos x="71" y="4117"/>
              </a:cxn>
              <a:cxn ang="0">
                <a:pos x="14" y="4666"/>
              </a:cxn>
              <a:cxn ang="0">
                <a:pos x="5" y="5207"/>
              </a:cxn>
              <a:cxn ang="0">
                <a:pos x="22" y="5562"/>
              </a:cxn>
              <a:cxn ang="0">
                <a:pos x="89" y="6086"/>
              </a:cxn>
              <a:cxn ang="0">
                <a:pos x="101" y="6398"/>
              </a:cxn>
              <a:cxn ang="0">
                <a:pos x="103" y="6684"/>
              </a:cxn>
              <a:cxn ang="0">
                <a:pos x="133" y="6954"/>
              </a:cxn>
              <a:cxn ang="0">
                <a:pos x="115" y="6870"/>
              </a:cxn>
              <a:cxn ang="0">
                <a:pos x="310" y="0"/>
              </a:cxn>
              <a:cxn ang="0">
                <a:pos x="305" y="124"/>
              </a:cxn>
              <a:cxn ang="0">
                <a:pos x="296" y="408"/>
              </a:cxn>
              <a:cxn ang="0">
                <a:pos x="284" y="670"/>
              </a:cxn>
              <a:cxn ang="0">
                <a:pos x="278" y="707"/>
              </a:cxn>
            </a:cxnLst>
            <a:rect l="0" t="0" r="r" b="b"/>
            <a:pathLst>
              <a:path w="311" h="6955" extrusionOk="0">
                <a:moveTo>
                  <a:pt x="294" y="344"/>
                </a:moveTo>
                <a:cubicBezTo>
                  <a:pt x="279" y="410"/>
                  <a:pt x="258" y="465"/>
                  <a:pt x="256" y="533"/>
                </a:cubicBezTo>
                <a:cubicBezTo>
                  <a:pt x="250" y="743"/>
                  <a:pt x="260" y="944"/>
                  <a:pt x="244" y="1156"/>
                </a:cubicBezTo>
                <a:cubicBezTo>
                  <a:pt x="236" y="1261"/>
                  <a:pt x="244" y="1359"/>
                  <a:pt x="249" y="1463"/>
                </a:cubicBezTo>
                <a:cubicBezTo>
                  <a:pt x="255" y="1578"/>
                  <a:pt x="258" y="1694"/>
                  <a:pt x="254" y="1808"/>
                </a:cubicBezTo>
                <a:cubicBezTo>
                  <a:pt x="247" y="1985"/>
                  <a:pt x="216" y="2157"/>
                  <a:pt x="197" y="2332"/>
                </a:cubicBezTo>
                <a:cubicBezTo>
                  <a:pt x="185" y="2449"/>
                  <a:pt x="172" y="2566"/>
                  <a:pt x="168" y="2683"/>
                </a:cubicBezTo>
                <a:cubicBezTo>
                  <a:pt x="164" y="2792"/>
                  <a:pt x="153" y="2889"/>
                  <a:pt x="138" y="2996"/>
                </a:cubicBezTo>
                <a:cubicBezTo>
                  <a:pt x="115" y="3161"/>
                  <a:pt x="134" y="3323"/>
                  <a:pt x="118" y="3486"/>
                </a:cubicBezTo>
                <a:cubicBezTo>
                  <a:pt x="111" y="3558"/>
                  <a:pt x="87" y="3628"/>
                  <a:pt x="83" y="3700"/>
                </a:cubicBezTo>
                <a:cubicBezTo>
                  <a:pt x="75" y="3839"/>
                  <a:pt x="77" y="3978"/>
                  <a:pt x="71" y="4117"/>
                </a:cubicBezTo>
                <a:cubicBezTo>
                  <a:pt x="63" y="4301"/>
                  <a:pt x="22" y="4481"/>
                  <a:pt x="14" y="4666"/>
                </a:cubicBezTo>
                <a:cubicBezTo>
                  <a:pt x="6" y="4844"/>
                  <a:pt x="0" y="5029"/>
                  <a:pt x="5" y="5207"/>
                </a:cubicBezTo>
                <a:cubicBezTo>
                  <a:pt x="8" y="5323"/>
                  <a:pt x="8" y="5447"/>
                  <a:pt x="22" y="5562"/>
                </a:cubicBezTo>
                <a:cubicBezTo>
                  <a:pt x="43" y="5741"/>
                  <a:pt x="87" y="5902"/>
                  <a:pt x="89" y="6086"/>
                </a:cubicBezTo>
                <a:cubicBezTo>
                  <a:pt x="90" y="6190"/>
                  <a:pt x="97" y="6294"/>
                  <a:pt x="101" y="6398"/>
                </a:cubicBezTo>
                <a:cubicBezTo>
                  <a:pt x="105" y="6493"/>
                  <a:pt x="99" y="6589"/>
                  <a:pt x="103" y="6684"/>
                </a:cubicBezTo>
                <a:cubicBezTo>
                  <a:pt x="106" y="6774"/>
                  <a:pt x="123" y="6864"/>
                  <a:pt x="133" y="6954"/>
                </a:cubicBezTo>
                <a:cubicBezTo>
                  <a:pt x="127" y="6926"/>
                  <a:pt x="121" y="6899"/>
                  <a:pt x="115" y="6870"/>
                </a:cubicBezTo>
              </a:path>
              <a:path w="311" h="6955" extrusionOk="0">
                <a:moveTo>
                  <a:pt x="310" y="0"/>
                </a:moveTo>
                <a:cubicBezTo>
                  <a:pt x="302" y="41"/>
                  <a:pt x="307" y="82"/>
                  <a:pt x="305" y="124"/>
                </a:cubicBezTo>
                <a:cubicBezTo>
                  <a:pt x="301" y="219"/>
                  <a:pt x="298" y="313"/>
                  <a:pt x="296" y="408"/>
                </a:cubicBezTo>
                <a:cubicBezTo>
                  <a:pt x="294" y="495"/>
                  <a:pt x="294" y="583"/>
                  <a:pt x="284" y="670"/>
                </a:cubicBezTo>
                <a:cubicBezTo>
                  <a:pt x="282" y="682"/>
                  <a:pt x="280" y="695"/>
                  <a:pt x="278" y="70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3" name="Comment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017963" y="1609725"/>
            <a:ext cx="325437" cy="368300"/>
          </a:xfrm>
          <a:custGeom>
            <a:avLst/>
            <a:gdLst/>
            <a:ahLst/>
            <a:cxnLst>
              <a:cxn ang="0">
                <a:pos x="588" y="0"/>
              </a:cxn>
              <a:cxn ang="0">
                <a:pos x="541" y="119"/>
              </a:cxn>
              <a:cxn ang="0">
                <a:pos x="448" y="363"/>
              </a:cxn>
              <a:cxn ang="0">
                <a:pos x="300" y="695"/>
              </a:cxn>
              <a:cxn ang="0">
                <a:pos x="139" y="941"/>
              </a:cxn>
              <a:cxn ang="0">
                <a:pos x="26" y="1023"/>
              </a:cxn>
              <a:cxn ang="0">
                <a:pos x="0" y="1020"/>
              </a:cxn>
              <a:cxn ang="0">
                <a:pos x="608" y="30"/>
              </a:cxn>
              <a:cxn ang="0">
                <a:pos x="574" y="85"/>
              </a:cxn>
              <a:cxn ang="0">
                <a:pos x="621" y="274"/>
              </a:cxn>
              <a:cxn ang="0">
                <a:pos x="725" y="563"/>
              </a:cxn>
              <a:cxn ang="0">
                <a:pos x="820" y="796"/>
              </a:cxn>
              <a:cxn ang="0">
                <a:pos x="888" y="962"/>
              </a:cxn>
              <a:cxn ang="0">
                <a:pos x="902" y="954"/>
              </a:cxn>
            </a:cxnLst>
            <a:rect l="0" t="0" r="r" b="b"/>
            <a:pathLst>
              <a:path w="903" h="1024" extrusionOk="0">
                <a:moveTo>
                  <a:pt x="588" y="0"/>
                </a:moveTo>
                <a:cubicBezTo>
                  <a:pt x="571" y="39"/>
                  <a:pt x="557" y="79"/>
                  <a:pt x="541" y="119"/>
                </a:cubicBezTo>
                <a:cubicBezTo>
                  <a:pt x="509" y="200"/>
                  <a:pt x="479" y="282"/>
                  <a:pt x="448" y="363"/>
                </a:cubicBezTo>
                <a:cubicBezTo>
                  <a:pt x="404" y="476"/>
                  <a:pt x="358" y="588"/>
                  <a:pt x="300" y="695"/>
                </a:cubicBezTo>
                <a:cubicBezTo>
                  <a:pt x="254" y="781"/>
                  <a:pt x="204" y="868"/>
                  <a:pt x="139" y="941"/>
                </a:cubicBezTo>
                <a:cubicBezTo>
                  <a:pt x="113" y="970"/>
                  <a:pt x="68" y="1018"/>
                  <a:pt x="26" y="1023"/>
                </a:cubicBezTo>
                <a:cubicBezTo>
                  <a:pt x="17" y="1022"/>
                  <a:pt x="9" y="1021"/>
                  <a:pt x="0" y="1020"/>
                </a:cubicBezTo>
              </a:path>
              <a:path w="903" h="1024" extrusionOk="0">
                <a:moveTo>
                  <a:pt x="608" y="30"/>
                </a:moveTo>
                <a:cubicBezTo>
                  <a:pt x="579" y="44"/>
                  <a:pt x="574" y="46"/>
                  <a:pt x="574" y="85"/>
                </a:cubicBezTo>
                <a:cubicBezTo>
                  <a:pt x="574" y="150"/>
                  <a:pt x="602" y="214"/>
                  <a:pt x="621" y="274"/>
                </a:cubicBezTo>
                <a:cubicBezTo>
                  <a:pt x="652" y="372"/>
                  <a:pt x="690" y="467"/>
                  <a:pt x="725" y="563"/>
                </a:cubicBezTo>
                <a:cubicBezTo>
                  <a:pt x="754" y="642"/>
                  <a:pt x="789" y="718"/>
                  <a:pt x="820" y="796"/>
                </a:cubicBezTo>
                <a:cubicBezTo>
                  <a:pt x="841" y="849"/>
                  <a:pt x="856" y="914"/>
                  <a:pt x="888" y="962"/>
                </a:cubicBezTo>
                <a:cubicBezTo>
                  <a:pt x="903" y="979"/>
                  <a:pt x="907" y="983"/>
                  <a:pt x="902" y="95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Comment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68725" y="4030663"/>
            <a:ext cx="3606800" cy="1619250"/>
          </a:xfrm>
          <a:custGeom>
            <a:avLst/>
            <a:gdLst/>
            <a:ahLst/>
            <a:cxnLst>
              <a:cxn ang="0">
                <a:pos x="329" y="1247"/>
              </a:cxn>
              <a:cxn ang="0">
                <a:pos x="1211" y="842"/>
              </a:cxn>
              <a:cxn ang="0">
                <a:pos x="3865" y="207"/>
              </a:cxn>
              <a:cxn ang="0">
                <a:pos x="6845" y="39"/>
              </a:cxn>
              <a:cxn ang="0">
                <a:pos x="8820" y="385"/>
              </a:cxn>
              <a:cxn ang="0">
                <a:pos x="9988" y="1695"/>
              </a:cxn>
              <a:cxn ang="0">
                <a:pos x="10003" y="2416"/>
              </a:cxn>
              <a:cxn ang="0">
                <a:pos x="8381" y="3834"/>
              </a:cxn>
              <a:cxn ang="0">
                <a:pos x="6355" y="4349"/>
              </a:cxn>
              <a:cxn ang="0">
                <a:pos x="3066" y="4478"/>
              </a:cxn>
              <a:cxn ang="0">
                <a:pos x="1104" y="4128"/>
              </a:cxn>
              <a:cxn ang="0">
                <a:pos x="0" y="2786"/>
              </a:cxn>
              <a:cxn ang="0">
                <a:pos x="144" y="2277"/>
              </a:cxn>
              <a:cxn ang="0">
                <a:pos x="1248" y="1776"/>
              </a:cxn>
              <a:cxn ang="0">
                <a:pos x="1875" y="1595"/>
              </a:cxn>
              <a:cxn ang="0">
                <a:pos x="1835" y="1568"/>
              </a:cxn>
              <a:cxn ang="0">
                <a:pos x="541" y="1324"/>
              </a:cxn>
              <a:cxn ang="0">
                <a:pos x="692" y="1369"/>
              </a:cxn>
              <a:cxn ang="0">
                <a:pos x="1341" y="1395"/>
              </a:cxn>
              <a:cxn ang="0">
                <a:pos x="2204" y="1418"/>
              </a:cxn>
              <a:cxn ang="0">
                <a:pos x="2367" y="1447"/>
              </a:cxn>
              <a:cxn ang="0">
                <a:pos x="2391" y="1460"/>
              </a:cxn>
              <a:cxn ang="0">
                <a:pos x="2292" y="1517"/>
              </a:cxn>
              <a:cxn ang="0">
                <a:pos x="2154" y="1601"/>
              </a:cxn>
              <a:cxn ang="0">
                <a:pos x="1944" y="1753"/>
              </a:cxn>
              <a:cxn ang="0">
                <a:pos x="1684" y="1981"/>
              </a:cxn>
              <a:cxn ang="0">
                <a:pos x="1458" y="2226"/>
              </a:cxn>
              <a:cxn ang="0">
                <a:pos x="1351" y="2376"/>
              </a:cxn>
              <a:cxn ang="0">
                <a:pos x="1359" y="2404"/>
              </a:cxn>
              <a:cxn ang="0">
                <a:pos x="1364" y="2388"/>
              </a:cxn>
            </a:cxnLst>
            <a:rect l="0" t="0" r="r" b="b"/>
            <a:pathLst>
              <a:path w="10021" h="4499" extrusionOk="0">
                <a:moveTo>
                  <a:pt x="329" y="1247"/>
                </a:moveTo>
                <a:cubicBezTo>
                  <a:pt x="609" y="1051"/>
                  <a:pt x="873" y="946"/>
                  <a:pt x="1211" y="842"/>
                </a:cubicBezTo>
                <a:cubicBezTo>
                  <a:pt x="2091" y="570"/>
                  <a:pt x="2959" y="368"/>
                  <a:pt x="3865" y="207"/>
                </a:cubicBezTo>
                <a:cubicBezTo>
                  <a:pt x="4866" y="29"/>
                  <a:pt x="5830" y="-24"/>
                  <a:pt x="6845" y="39"/>
                </a:cubicBezTo>
                <a:cubicBezTo>
                  <a:pt x="7496" y="80"/>
                  <a:pt x="8198" y="181"/>
                  <a:pt x="8820" y="385"/>
                </a:cubicBezTo>
                <a:cubicBezTo>
                  <a:pt x="9448" y="591"/>
                  <a:pt x="9915" y="1029"/>
                  <a:pt x="9988" y="1695"/>
                </a:cubicBezTo>
                <a:cubicBezTo>
                  <a:pt x="10011" y="1910"/>
                  <a:pt x="10055" y="2205"/>
                  <a:pt x="10003" y="2416"/>
                </a:cubicBezTo>
                <a:cubicBezTo>
                  <a:pt x="9835" y="3104"/>
                  <a:pt x="8959" y="3559"/>
                  <a:pt x="8381" y="3834"/>
                </a:cubicBezTo>
                <a:cubicBezTo>
                  <a:pt x="7755" y="4132"/>
                  <a:pt x="7035" y="4250"/>
                  <a:pt x="6355" y="4349"/>
                </a:cubicBezTo>
                <a:cubicBezTo>
                  <a:pt x="5269" y="4507"/>
                  <a:pt x="4161" y="4526"/>
                  <a:pt x="3066" y="4478"/>
                </a:cubicBezTo>
                <a:cubicBezTo>
                  <a:pt x="2394" y="4449"/>
                  <a:pt x="1729" y="4401"/>
                  <a:pt x="1104" y="4128"/>
                </a:cubicBezTo>
                <a:cubicBezTo>
                  <a:pt x="561" y="3890"/>
                  <a:pt x="22" y="3421"/>
                  <a:pt x="0" y="2786"/>
                </a:cubicBezTo>
                <a:cubicBezTo>
                  <a:pt x="-6" y="2615"/>
                  <a:pt x="33" y="2413"/>
                  <a:pt x="144" y="2277"/>
                </a:cubicBezTo>
                <a:cubicBezTo>
                  <a:pt x="392" y="1971"/>
                  <a:pt x="894" y="1890"/>
                  <a:pt x="1248" y="1776"/>
                </a:cubicBezTo>
                <a:cubicBezTo>
                  <a:pt x="1421" y="1720"/>
                  <a:pt x="1762" y="1653"/>
                  <a:pt x="1875" y="1595"/>
                </a:cubicBezTo>
                <a:cubicBezTo>
                  <a:pt x="1855" y="1579"/>
                  <a:pt x="1850" y="1575"/>
                  <a:pt x="1835" y="1568"/>
                </a:cubicBezTo>
              </a:path>
              <a:path w="10021" h="4499" extrusionOk="0">
                <a:moveTo>
                  <a:pt x="541" y="1324"/>
                </a:moveTo>
                <a:cubicBezTo>
                  <a:pt x="592" y="1346"/>
                  <a:pt x="636" y="1359"/>
                  <a:pt x="692" y="1369"/>
                </a:cubicBezTo>
                <a:cubicBezTo>
                  <a:pt x="904" y="1406"/>
                  <a:pt x="1126" y="1397"/>
                  <a:pt x="1341" y="1395"/>
                </a:cubicBezTo>
                <a:cubicBezTo>
                  <a:pt x="1630" y="1392"/>
                  <a:pt x="1916" y="1386"/>
                  <a:pt x="2204" y="1418"/>
                </a:cubicBezTo>
                <a:cubicBezTo>
                  <a:pt x="2258" y="1424"/>
                  <a:pt x="2315" y="1429"/>
                  <a:pt x="2367" y="1447"/>
                </a:cubicBezTo>
                <a:cubicBezTo>
                  <a:pt x="2375" y="1451"/>
                  <a:pt x="2383" y="1456"/>
                  <a:pt x="2391" y="1460"/>
                </a:cubicBezTo>
                <a:cubicBezTo>
                  <a:pt x="2358" y="1481"/>
                  <a:pt x="2326" y="1498"/>
                  <a:pt x="2292" y="1517"/>
                </a:cubicBezTo>
                <a:cubicBezTo>
                  <a:pt x="2245" y="1543"/>
                  <a:pt x="2200" y="1572"/>
                  <a:pt x="2154" y="1601"/>
                </a:cubicBezTo>
                <a:cubicBezTo>
                  <a:pt x="2081" y="1647"/>
                  <a:pt x="2010" y="1698"/>
                  <a:pt x="1944" y="1753"/>
                </a:cubicBezTo>
                <a:cubicBezTo>
                  <a:pt x="1855" y="1827"/>
                  <a:pt x="1766" y="1899"/>
                  <a:pt x="1684" y="1981"/>
                </a:cubicBezTo>
                <a:cubicBezTo>
                  <a:pt x="1605" y="2060"/>
                  <a:pt x="1530" y="2141"/>
                  <a:pt x="1458" y="2226"/>
                </a:cubicBezTo>
                <a:cubicBezTo>
                  <a:pt x="1425" y="2265"/>
                  <a:pt x="1364" y="2323"/>
                  <a:pt x="1351" y="2376"/>
                </a:cubicBezTo>
                <a:cubicBezTo>
                  <a:pt x="1339" y="2425"/>
                  <a:pt x="1337" y="2407"/>
                  <a:pt x="1359" y="2404"/>
                </a:cubicBezTo>
                <a:cubicBezTo>
                  <a:pt x="1361" y="2399"/>
                  <a:pt x="1362" y="2393"/>
                  <a:pt x="1364" y="2388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5" name="Comment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64288" y="1712913"/>
            <a:ext cx="1628775" cy="1517650"/>
          </a:xfrm>
          <a:custGeom>
            <a:avLst/>
            <a:gdLst/>
            <a:ahLst/>
            <a:cxnLst>
              <a:cxn ang="0">
                <a:pos x="8" y="92"/>
              </a:cxn>
              <a:cxn ang="0">
                <a:pos x="180" y="105"/>
              </a:cxn>
              <a:cxn ang="0">
                <a:pos x="892" y="363"/>
              </a:cxn>
              <a:cxn ang="0">
                <a:pos x="1563" y="710"/>
              </a:cxn>
              <a:cxn ang="0">
                <a:pos x="3146" y="2016"/>
              </a:cxn>
              <a:cxn ang="0">
                <a:pos x="3910" y="3034"/>
              </a:cxn>
              <a:cxn ang="0">
                <a:pos x="4451" y="3916"/>
              </a:cxn>
              <a:cxn ang="0">
                <a:pos x="4520" y="4199"/>
              </a:cxn>
              <a:cxn ang="0">
                <a:pos x="4527" y="4217"/>
              </a:cxn>
              <a:cxn ang="0">
                <a:pos x="4468" y="4116"/>
              </a:cxn>
              <a:cxn ang="0">
                <a:pos x="4445" y="4066"/>
              </a:cxn>
              <a:cxn ang="0">
                <a:pos x="49" y="99"/>
              </a:cxn>
              <a:cxn ang="0">
                <a:pos x="19" y="151"/>
              </a:cxn>
              <a:cxn ang="0">
                <a:pos x="39" y="342"/>
              </a:cxn>
              <a:cxn ang="0">
                <a:pos x="69" y="688"/>
              </a:cxn>
              <a:cxn ang="0">
                <a:pos x="82" y="1050"/>
              </a:cxn>
              <a:cxn ang="0">
                <a:pos x="89" y="1194"/>
              </a:cxn>
              <a:cxn ang="0">
                <a:pos x="96" y="1119"/>
              </a:cxn>
              <a:cxn ang="0">
                <a:pos x="34" y="139"/>
              </a:cxn>
              <a:cxn ang="0">
                <a:pos x="0" y="163"/>
              </a:cxn>
              <a:cxn ang="0">
                <a:pos x="79" y="147"/>
              </a:cxn>
              <a:cxn ang="0">
                <a:pos x="240" y="63"/>
              </a:cxn>
              <a:cxn ang="0">
                <a:pos x="437" y="3"/>
              </a:cxn>
              <a:cxn ang="0">
                <a:pos x="595" y="1"/>
              </a:cxn>
              <a:cxn ang="0">
                <a:pos x="692" y="30"/>
              </a:cxn>
              <a:cxn ang="0">
                <a:pos x="714" y="40"/>
              </a:cxn>
            </a:cxnLst>
            <a:rect l="0" t="0" r="r" b="b"/>
            <a:pathLst>
              <a:path w="4528" h="4218" extrusionOk="0">
                <a:moveTo>
                  <a:pt x="8" y="92"/>
                </a:moveTo>
                <a:cubicBezTo>
                  <a:pt x="57" y="96"/>
                  <a:pt x="120" y="94"/>
                  <a:pt x="180" y="105"/>
                </a:cubicBezTo>
                <a:cubicBezTo>
                  <a:pt x="427" y="150"/>
                  <a:pt x="662" y="265"/>
                  <a:pt x="892" y="363"/>
                </a:cubicBezTo>
                <a:cubicBezTo>
                  <a:pt x="1122" y="461"/>
                  <a:pt x="1355" y="571"/>
                  <a:pt x="1563" y="710"/>
                </a:cubicBezTo>
                <a:cubicBezTo>
                  <a:pt x="2160" y="1108"/>
                  <a:pt x="2700" y="1440"/>
                  <a:pt x="3146" y="2016"/>
                </a:cubicBezTo>
                <a:cubicBezTo>
                  <a:pt x="3407" y="2353"/>
                  <a:pt x="3659" y="2691"/>
                  <a:pt x="3910" y="3034"/>
                </a:cubicBezTo>
                <a:cubicBezTo>
                  <a:pt x="4115" y="3314"/>
                  <a:pt x="4326" y="3587"/>
                  <a:pt x="4451" y="3916"/>
                </a:cubicBezTo>
                <a:cubicBezTo>
                  <a:pt x="4486" y="4009"/>
                  <a:pt x="4498" y="4106"/>
                  <a:pt x="4520" y="4199"/>
                </a:cubicBezTo>
                <a:cubicBezTo>
                  <a:pt x="4522" y="4205"/>
                  <a:pt x="4525" y="4211"/>
                  <a:pt x="4527" y="4217"/>
                </a:cubicBezTo>
                <a:cubicBezTo>
                  <a:pt x="4508" y="4182"/>
                  <a:pt x="4486" y="4153"/>
                  <a:pt x="4468" y="4116"/>
                </a:cubicBezTo>
                <a:cubicBezTo>
                  <a:pt x="4460" y="4099"/>
                  <a:pt x="4453" y="4083"/>
                  <a:pt x="4445" y="4066"/>
                </a:cubicBezTo>
              </a:path>
              <a:path w="4528" h="4218" extrusionOk="0">
                <a:moveTo>
                  <a:pt x="49" y="99"/>
                </a:moveTo>
                <a:cubicBezTo>
                  <a:pt x="19" y="108"/>
                  <a:pt x="21" y="111"/>
                  <a:pt x="19" y="151"/>
                </a:cubicBezTo>
                <a:cubicBezTo>
                  <a:pt x="16" y="215"/>
                  <a:pt x="33" y="279"/>
                  <a:pt x="39" y="342"/>
                </a:cubicBezTo>
                <a:cubicBezTo>
                  <a:pt x="50" y="457"/>
                  <a:pt x="62" y="573"/>
                  <a:pt x="69" y="688"/>
                </a:cubicBezTo>
                <a:cubicBezTo>
                  <a:pt x="77" y="808"/>
                  <a:pt x="81" y="929"/>
                  <a:pt x="82" y="1050"/>
                </a:cubicBezTo>
                <a:cubicBezTo>
                  <a:pt x="82" y="1074"/>
                  <a:pt x="86" y="1289"/>
                  <a:pt x="89" y="1194"/>
                </a:cubicBezTo>
                <a:cubicBezTo>
                  <a:pt x="86" y="1156"/>
                  <a:pt x="85" y="1143"/>
                  <a:pt x="96" y="1119"/>
                </a:cubicBezTo>
              </a:path>
              <a:path w="4528" h="4218" extrusionOk="0">
                <a:moveTo>
                  <a:pt x="34" y="139"/>
                </a:moveTo>
                <a:cubicBezTo>
                  <a:pt x="7" y="135"/>
                  <a:pt x="11" y="135"/>
                  <a:pt x="0" y="163"/>
                </a:cubicBezTo>
                <a:cubicBezTo>
                  <a:pt x="30" y="173"/>
                  <a:pt x="49" y="161"/>
                  <a:pt x="79" y="147"/>
                </a:cubicBezTo>
                <a:cubicBezTo>
                  <a:pt x="134" y="121"/>
                  <a:pt x="184" y="87"/>
                  <a:pt x="240" y="63"/>
                </a:cubicBezTo>
                <a:cubicBezTo>
                  <a:pt x="302" y="36"/>
                  <a:pt x="370" y="13"/>
                  <a:pt x="437" y="3"/>
                </a:cubicBezTo>
                <a:cubicBezTo>
                  <a:pt x="487" y="-4"/>
                  <a:pt x="545" y="-4"/>
                  <a:pt x="595" y="1"/>
                </a:cubicBezTo>
                <a:cubicBezTo>
                  <a:pt x="628" y="4"/>
                  <a:pt x="662" y="16"/>
                  <a:pt x="692" y="30"/>
                </a:cubicBezTo>
                <a:cubicBezTo>
                  <a:pt x="700" y="34"/>
                  <a:pt x="754" y="63"/>
                  <a:pt x="714" y="40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811</Words>
  <Application>Microsoft Macintosh PowerPoint</Application>
  <PresentationFormat>Diavoorstelling (4:3)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4" baseType="lpstr">
      <vt:lpstr>Office Theme</vt:lpstr>
      <vt:lpstr>STILLEVEN EN GENRE SCHILDERKUNST</vt:lpstr>
      <vt:lpstr>Gouden eeuw: welvaart en bloei in kunst en wetenschap</vt:lpstr>
      <vt:lpstr>Wetenschap en uitvindingen in de Gouden eeuw</vt:lpstr>
      <vt:lpstr>Welke schilderijen zijn in trek ?</vt:lpstr>
      <vt:lpstr>Esthetica:  Wat vind men mooi in de 17e eeuw ?</vt:lpstr>
      <vt:lpstr>Esthetica: wat vindt men mooi in de 17e eeuw ?</vt:lpstr>
      <vt:lpstr>Symboliek</vt:lpstr>
      <vt:lpstr>David Bailly: zelfportret met allegorisch stilleven : 1584- 1657 Noteer: Welke voorwerpen hebben een symbolische betekenis ?</vt:lpstr>
      <vt:lpstr>VOORSTELLING EN COMPOSITIE EN RICHTINGEN</vt:lpstr>
      <vt:lpstr>Vanitas: ijdelheid der ijdelheden:alles is ijdelheid Iconografie: diepzinnigheden ( moraliteit / zedenles ) wordt verbonden met alledaagse gebeurtenissen. </vt:lpstr>
      <vt:lpstr>Zelfportret</vt:lpstr>
      <vt:lpstr>Schilderkunst is de belangrijkste kunstuiting: verwijzingen naar de andere kunsten</vt:lpstr>
      <vt:lpstr>HULDE AAN DE SCHILDERKUNST: MENGEN VAN ZELFPORTRET EN STILLEVEN.</vt:lpstr>
      <vt:lpstr>SCHILDERKUNST EN STILLEVEN Ferdinand Bol en Willem Heda</vt:lpstr>
      <vt:lpstr>GENRE SCHILDERKUNST: VAN DER AST: SCHELPENVERZAMELING</vt:lpstr>
      <vt:lpstr> Portret: </vt:lpstr>
      <vt:lpstr>Landschap</vt:lpstr>
      <vt:lpstr>Stadsgezicht</vt:lpstr>
      <vt:lpstr>Historiestuk: Velasquez(Spaanse schilder ): de overgave van Breda ( aan de Spanjaarden )</vt:lpstr>
      <vt:lpstr>Genre- schilderkunst:   Jan Steen: soo voer gesongen, soo na gepepen</vt:lpstr>
      <vt:lpstr>VOORSTELLING</vt:lpstr>
      <vt:lpstr>Symboliek</vt:lpstr>
      <vt:lpstr>Symboliek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ATC</dc:creator>
  <cp:lastModifiedBy>Gebruiker</cp:lastModifiedBy>
  <cp:revision>18</cp:revision>
  <dcterms:created xsi:type="dcterms:W3CDTF">2009-09-08T09:39:12Z</dcterms:created>
  <dcterms:modified xsi:type="dcterms:W3CDTF">2016-12-08T15:52:25Z</dcterms:modified>
</cp:coreProperties>
</file>